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6" r:id="rId1"/>
  </p:sldMasterIdLst>
  <p:notesMasterIdLst>
    <p:notesMasterId r:id="rId22"/>
  </p:notesMasterIdLst>
  <p:sldIdLst>
    <p:sldId id="256" r:id="rId2"/>
    <p:sldId id="293" r:id="rId3"/>
    <p:sldId id="445" r:id="rId4"/>
    <p:sldId id="443" r:id="rId5"/>
    <p:sldId id="431" r:id="rId6"/>
    <p:sldId id="432" r:id="rId7"/>
    <p:sldId id="365" r:id="rId8"/>
    <p:sldId id="416" r:id="rId9"/>
    <p:sldId id="433" r:id="rId10"/>
    <p:sldId id="434" r:id="rId11"/>
    <p:sldId id="446" r:id="rId12"/>
    <p:sldId id="444" r:id="rId13"/>
    <p:sldId id="439" r:id="rId14"/>
    <p:sldId id="436" r:id="rId15"/>
    <p:sldId id="437" r:id="rId16"/>
    <p:sldId id="438" r:id="rId17"/>
    <p:sldId id="447" r:id="rId18"/>
    <p:sldId id="448" r:id="rId19"/>
    <p:sldId id="450" r:id="rId20"/>
    <p:sldId id="449" r:id="rId21"/>
  </p:sldIdLst>
  <p:sldSz cx="14630400" cy="8229600"/>
  <p:notesSz cx="14630400" cy="8229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68A0"/>
    <a:srgbClr val="28659C"/>
    <a:srgbClr val="2E78BC"/>
    <a:srgbClr val="478FD1"/>
    <a:srgbClr val="225686"/>
    <a:srgbClr val="266196"/>
    <a:srgbClr val="2C72B2"/>
    <a:srgbClr val="83B4E1"/>
    <a:srgbClr val="78ADDE"/>
    <a:srgbClr val="5E9E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550" autoAdjust="0"/>
  </p:normalViewPr>
  <p:slideViewPr>
    <p:cSldViewPr snapToGrid="0">
      <p:cViewPr varScale="1">
        <p:scale>
          <a:sx n="70" d="100"/>
          <a:sy n="70" d="100"/>
        </p:scale>
        <p:origin x="216" y="5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28675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369CD-327A-4308-BF20-B58DFD075BBA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45050" y="1028700"/>
            <a:ext cx="4940300" cy="2778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63675" y="3960813"/>
            <a:ext cx="11703050" cy="32400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28675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18509-5936-4CE5-B944-E4FC30D990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888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18509-5936-4CE5-B944-E4FC30D990F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013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18509-5936-4CE5-B944-E4FC30D990F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68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18509-5936-4CE5-B944-E4FC30D990F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159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18509-5936-4CE5-B944-E4FC30D990F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940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C4E74-FAB3-4EE5-8EF3-91E0E4E21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C7CCF-F566-4745-8307-EE61EB5F26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47677-99FE-4DBB-BCC5-ED2EA41DF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9A674-7090-4DB3-A867-7EF25AFFB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99C25-EAC2-4B7F-8EB9-D5702F67A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782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6CE51-ABE7-4C66-855D-5FDEF0345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6E43C3-BBA3-4DDF-9DBC-34956F51E4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7D5BC-2A10-478C-A98B-26175A2A6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8ED08-0DD8-4987-8B44-F6B6BDED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A8062-21EE-440D-97BA-7C7682314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62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CC2943-8AF4-483A-9942-2DD99D0DA0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B7BD3-5F8B-409B-B033-06A71DD1E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0291A-6207-487C-9688-2EBC9932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18A5E-93B0-408F-9A21-FF7084772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B7196-383A-45FF-AAFA-241CF921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020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D0A0E-CE4A-43D2-BF2A-A6233FD77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42382-E5D0-43CF-A1DB-688EF5FAC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736F5-C0EC-4F56-B087-8185336F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51B22-E669-47B9-B1D6-DC32B0D99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FE2FB-3A2B-4CE2-81B1-6AAAFC432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879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E3E0C-DAEC-40CB-A733-3DA7EC795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363B4-56AE-4782-9E16-3AA87465B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C142B-1408-4B13-8BE2-DE3B3BDF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F7EBE-9543-4C2D-AA38-752BBF161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85AF2-96C2-4E77-AF9C-798005385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227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0301E-C8CC-4261-9E2A-CC718CDE6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3BA43-76CE-4FDC-BEDE-F7EF5EE176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DAC5D7-1FAE-409C-80B1-E1A1240F3D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7D1D72-270A-420F-B7DD-0CEAE07C6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5FFEC-C7B2-47C5-8230-43DB68ED3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0F1D1-95A2-4DE1-8AF8-7A830AE48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666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E681E-680A-42AB-96BB-B2F280A0F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DA119-B7E8-4C08-BA68-3B9A9AC7B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FF9A3-4B52-4EF9-BB13-DAA76EC32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21041C-9178-41BD-A9F3-423D18E4FA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8EFBBE-5665-4BA3-AFF8-BB004E3606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EC3F83-00CA-4D82-86B5-3B36BDBE6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99CFDC-33F6-499C-8A81-1A7290D2F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B797CC-A02C-42CA-8CA9-B13E797F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37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EDAB1-6843-4E71-AF64-D35FD0494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1BD5F1-DC8E-4821-8E63-E6EFA8C2A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8BD2ED-0A1F-4FBB-BC9B-900AEAFFA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B973C-766A-4A93-9B22-9A7A09E0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919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228F3-EDC8-461A-84C7-B6371A8D3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74277-295A-4408-8D7A-15DBC140D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33777-A839-44B9-8C5F-AD8544FDE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42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31516-4A49-4554-9494-B2E08EDD3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54654-D1FC-454F-BAD7-4313EC5C5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D8B06-38D0-4C1B-911E-A2856CED8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CBC42-D0F7-46D6-81A9-7A106D6A3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D81F3-76FD-4001-BD89-BC239D253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BC64DD-68BB-4CCC-94DA-34CE00249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515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53B75-47A1-4849-BA6E-9EB9B85B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E31B84-15B9-4CFB-8E91-E92F6650E1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472D7-3F45-4095-BE94-525F054EA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66CBA-745F-422C-92C1-9DB03974D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D62745-0067-4864-BFE3-15E954612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04CE4-0AFD-4806-BA01-3A6CA383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885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DA88EA-F390-42AB-AE55-31576FA97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57E63-16F4-42F7-AF11-27E4C95AF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20EC4-D337-40CC-8611-B437F6B0A3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EBCF5-161C-4F78-8309-A36ADBF63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2B0F9-5BB1-4374-820C-F73F87147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08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2700" y="5334000"/>
            <a:ext cx="2641599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ct val="100000"/>
              </a:lnSpc>
            </a:pPr>
            <a:r>
              <a:rPr lang="en-US" b="1" dirty="0">
                <a:solidFill>
                  <a:srgbClr val="292829"/>
                </a:solidFill>
                <a:latin typeface="Montserrat" panose="02000505000000020004" pitchFamily="2" charset="0"/>
                <a:cs typeface="Montserrat SemiBold"/>
              </a:rPr>
              <a:t>12 Garden Street Community Meeting</a:t>
            </a:r>
            <a:endParaRPr dirty="0">
              <a:latin typeface="Montserrat" panose="02000505000000020004" pitchFamily="2" charset="0"/>
              <a:cs typeface="Montserrat SemiBold"/>
            </a:endParaRPr>
          </a:p>
          <a:p>
            <a:pPr marL="12700" algn="r">
              <a:lnSpc>
                <a:spcPct val="100000"/>
              </a:lnSpc>
              <a:spcBef>
                <a:spcPts val="320"/>
              </a:spcBef>
            </a:pPr>
            <a:r>
              <a:rPr lang="en-US" sz="1400" b="1" spc="-5" dirty="0">
                <a:solidFill>
                  <a:srgbClr val="292829"/>
                </a:solidFill>
                <a:latin typeface="Montserrat" panose="02000505000000020004" pitchFamily="2" charset="0"/>
                <a:cs typeface="Montserrat SemiBold"/>
              </a:rPr>
              <a:t>October</a:t>
            </a:r>
            <a:r>
              <a:rPr sz="1400" b="1" spc="-5" dirty="0">
                <a:solidFill>
                  <a:srgbClr val="292829"/>
                </a:solidFill>
                <a:latin typeface="Montserrat" panose="02000505000000020004" pitchFamily="2" charset="0"/>
                <a:cs typeface="Montserrat SemiBold"/>
              </a:rPr>
              <a:t> </a:t>
            </a:r>
            <a:r>
              <a:rPr lang="en-US" sz="1400" b="1" spc="-5" dirty="0">
                <a:solidFill>
                  <a:srgbClr val="292829"/>
                </a:solidFill>
                <a:latin typeface="Montserrat" panose="02000505000000020004" pitchFamily="2" charset="0"/>
                <a:cs typeface="Montserrat SemiBold"/>
              </a:rPr>
              <a:t>26</a:t>
            </a:r>
            <a:r>
              <a:rPr sz="1400" b="1" dirty="0">
                <a:solidFill>
                  <a:srgbClr val="292829"/>
                </a:solidFill>
                <a:latin typeface="Montserrat" panose="02000505000000020004" pitchFamily="2" charset="0"/>
                <a:cs typeface="Montserrat SemiBold"/>
              </a:rPr>
              <a:t>,</a:t>
            </a:r>
            <a:r>
              <a:rPr sz="1400" b="1" spc="-45" dirty="0">
                <a:solidFill>
                  <a:srgbClr val="292829"/>
                </a:solidFill>
                <a:latin typeface="Montserrat" panose="02000505000000020004" pitchFamily="2" charset="0"/>
                <a:cs typeface="Montserrat SemiBold"/>
              </a:rPr>
              <a:t> </a:t>
            </a:r>
            <a:r>
              <a:rPr sz="1400" b="1" spc="-10" dirty="0">
                <a:solidFill>
                  <a:srgbClr val="292829"/>
                </a:solidFill>
                <a:latin typeface="Montserrat" panose="02000505000000020004" pitchFamily="2" charset="0"/>
                <a:cs typeface="Montserrat SemiBold"/>
              </a:rPr>
              <a:t>202</a:t>
            </a:r>
            <a:r>
              <a:rPr lang="en-US" sz="1400" b="1" spc="-10" dirty="0">
                <a:solidFill>
                  <a:srgbClr val="292829"/>
                </a:solidFill>
                <a:latin typeface="Montserrat" panose="02000505000000020004" pitchFamily="2" charset="0"/>
                <a:cs typeface="Montserrat SemiBold"/>
              </a:rPr>
              <a:t>1</a:t>
            </a:r>
            <a:endParaRPr sz="1400" dirty="0">
              <a:latin typeface="Montserrat" panose="02000505000000020004" pitchFamily="2" charset="0"/>
              <a:cs typeface="Montserrat SemiBold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569632" y="0"/>
            <a:ext cx="177800" cy="8229600"/>
          </a:xfrm>
          <a:custGeom>
            <a:avLst/>
            <a:gdLst/>
            <a:ahLst/>
            <a:cxnLst/>
            <a:rect l="l" t="t" r="r" b="b"/>
            <a:pathLst>
              <a:path w="177800" h="8229600">
                <a:moveTo>
                  <a:pt x="0" y="8229600"/>
                </a:moveTo>
                <a:lnTo>
                  <a:pt x="177800" y="8229600"/>
                </a:lnTo>
                <a:lnTo>
                  <a:pt x="177800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3E8EDE"/>
          </a:solidFill>
          <a:ln>
            <a:solidFill>
              <a:srgbClr val="3E8E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5" name="Picture 64" descr="Aerial view of a city&#10;&#10;Description automatically generated with low confidence">
            <a:extLst>
              <a:ext uri="{FF2B5EF4-FFF2-40B4-BE49-F238E27FC236}">
                <a16:creationId xmlns:a16="http://schemas.microsoft.com/office/drawing/2014/main" id="{9197844D-18E3-4EF8-92AE-5972DE58BB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" b="6155"/>
          <a:stretch/>
        </p:blipFill>
        <p:spPr>
          <a:xfrm>
            <a:off x="4114800" y="1371600"/>
            <a:ext cx="10220324" cy="559117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6A7783D5-C21A-4509-A074-BD661700BB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3334971"/>
            <a:ext cx="1905000" cy="184662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4013080-B3CA-408D-82D0-619DF420E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6629400"/>
            <a:ext cx="2790825" cy="1400175"/>
          </a:xfrm>
          <a:prstGeom prst="rect">
            <a:avLst/>
          </a:prstGeom>
        </p:spPr>
      </p:pic>
      <p:sp>
        <p:nvSpPr>
          <p:cNvPr id="72" name="object 5">
            <a:extLst>
              <a:ext uri="{FF2B5EF4-FFF2-40B4-BE49-F238E27FC236}">
                <a16:creationId xmlns:a16="http://schemas.microsoft.com/office/drawing/2014/main" id="{97086B1A-2D26-4D4C-8372-F1B42A2F99A7}"/>
              </a:ext>
            </a:extLst>
          </p:cNvPr>
          <p:cNvSpPr txBox="1"/>
          <p:nvPr/>
        </p:nvSpPr>
        <p:spPr>
          <a:xfrm rot="2138395">
            <a:off x="7772465" y="4985052"/>
            <a:ext cx="914400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2000505000000020004" pitchFamily="2" charset="0"/>
                <a:cs typeface="Montserrat SemiBold"/>
              </a:rPr>
              <a:t>IRVING ST</a:t>
            </a:r>
            <a:endParaRPr sz="105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2000505000000020004" pitchFamily="2" charset="0"/>
              <a:cs typeface="Montserrat SemiBold"/>
            </a:endParaRPr>
          </a:p>
        </p:txBody>
      </p:sp>
      <p:sp>
        <p:nvSpPr>
          <p:cNvPr id="73" name="object 5">
            <a:extLst>
              <a:ext uri="{FF2B5EF4-FFF2-40B4-BE49-F238E27FC236}">
                <a16:creationId xmlns:a16="http://schemas.microsoft.com/office/drawing/2014/main" id="{011D566F-8E78-481A-9CDE-FB8F4ECAD35B}"/>
              </a:ext>
            </a:extLst>
          </p:cNvPr>
          <p:cNvSpPr txBox="1"/>
          <p:nvPr/>
        </p:nvSpPr>
        <p:spPr>
          <a:xfrm rot="1881784">
            <a:off x="9205755" y="3356202"/>
            <a:ext cx="981079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2000505000000020004" pitchFamily="2" charset="0"/>
                <a:cs typeface="Montserrat SemiBold"/>
              </a:rPr>
              <a:t>GARDEN ST</a:t>
            </a:r>
            <a:endParaRPr sz="105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2000505000000020004" pitchFamily="2" charset="0"/>
              <a:cs typeface="Montserrat SemiBold"/>
            </a:endParaRPr>
          </a:p>
        </p:txBody>
      </p:sp>
      <p:sp>
        <p:nvSpPr>
          <p:cNvPr id="74" name="object 5">
            <a:extLst>
              <a:ext uri="{FF2B5EF4-FFF2-40B4-BE49-F238E27FC236}">
                <a16:creationId xmlns:a16="http://schemas.microsoft.com/office/drawing/2014/main" id="{698B470C-46F2-48DD-805E-74AC4D15798E}"/>
              </a:ext>
            </a:extLst>
          </p:cNvPr>
          <p:cNvSpPr txBox="1"/>
          <p:nvPr/>
        </p:nvSpPr>
        <p:spPr>
          <a:xfrm>
            <a:off x="8189644" y="4134960"/>
            <a:ext cx="134259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b="1" dirty="0">
                <a:solidFill>
                  <a:schemeClr val="bg1"/>
                </a:solidFill>
                <a:latin typeface="Montserrat" panose="02000505000000020004" pitchFamily="2" charset="0"/>
                <a:cs typeface="Montserrat SemiBold"/>
              </a:rPr>
              <a:t>12 GARDEN ST</a:t>
            </a:r>
            <a:endParaRPr sz="1200" dirty="0">
              <a:solidFill>
                <a:schemeClr val="bg1"/>
              </a:solidFill>
              <a:latin typeface="Montserrat" panose="02000505000000020004" pitchFamily="2" charset="0"/>
              <a:cs typeface="Montserrat SemiBold"/>
            </a:endParaRPr>
          </a:p>
        </p:txBody>
      </p:sp>
      <p:sp>
        <p:nvSpPr>
          <p:cNvPr id="75" name="object 5">
            <a:extLst>
              <a:ext uri="{FF2B5EF4-FFF2-40B4-BE49-F238E27FC236}">
                <a16:creationId xmlns:a16="http://schemas.microsoft.com/office/drawing/2014/main" id="{ED677BD6-E876-4475-8605-1D26EC76C2DB}"/>
              </a:ext>
            </a:extLst>
          </p:cNvPr>
          <p:cNvSpPr txBox="1"/>
          <p:nvPr/>
        </p:nvSpPr>
        <p:spPr>
          <a:xfrm rot="18566271">
            <a:off x="9398710" y="5429747"/>
            <a:ext cx="134259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2000505000000020004" pitchFamily="2" charset="0"/>
                <a:cs typeface="Montserrat SemiBold"/>
              </a:rPr>
              <a:t>CAMBRIDGE ST</a:t>
            </a:r>
            <a:endParaRPr sz="12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2000505000000020004" pitchFamily="2" charset="0"/>
              <a:cs typeface="Montserrat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DB3F7EDE-74C0-41DD-A965-B236C9DFDA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2" t="14834" r="30403" b="9058"/>
          <a:stretch/>
        </p:blipFill>
        <p:spPr>
          <a:xfrm>
            <a:off x="7933622" y="1042101"/>
            <a:ext cx="4815509" cy="613984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1548193" y="7772400"/>
            <a:ext cx="252349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spc="75" dirty="0">
                <a:solidFill>
                  <a:srgbClr val="F47424"/>
                </a:solidFill>
                <a:latin typeface="Montserrat" panose="02000505000000020004" pitchFamily="2" charset="0"/>
                <a:cs typeface="Montserrat ExtraBold"/>
              </a:rPr>
              <a:t>FINEGOLD ALEXANDER</a:t>
            </a:r>
            <a:r>
              <a:rPr sz="900" b="1" spc="210" dirty="0">
                <a:solidFill>
                  <a:srgbClr val="F47424"/>
                </a:solidFill>
                <a:latin typeface="Montserrat" panose="02000505000000020004" pitchFamily="2" charset="0"/>
                <a:cs typeface="Montserrat ExtraBold"/>
              </a:rPr>
              <a:t> </a:t>
            </a:r>
            <a:r>
              <a:rPr sz="900" spc="75" dirty="0">
                <a:solidFill>
                  <a:srgbClr val="F47424"/>
                </a:solidFill>
                <a:latin typeface="Montserrat" panose="02000505000000020004" pitchFamily="2" charset="0"/>
                <a:cs typeface="Montserrat"/>
              </a:rPr>
              <a:t>ARCHITECTS</a:t>
            </a:r>
            <a:endParaRPr sz="900" dirty="0">
              <a:latin typeface="Montserrat" panose="02000505000000020004" pitchFamily="2" charset="0"/>
              <a:cs typeface="Montserrat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3E79896F-25B8-4F21-B028-93FDC30DB0E0}"/>
              </a:ext>
            </a:extLst>
          </p:cNvPr>
          <p:cNvSpPr txBox="1">
            <a:spLocks/>
          </p:cNvSpPr>
          <p:nvPr/>
        </p:nvSpPr>
        <p:spPr>
          <a:xfrm>
            <a:off x="381000" y="309623"/>
            <a:ext cx="13512800" cy="8156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1" i="0">
                <a:solidFill>
                  <a:srgbClr val="2E3441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marL="12700">
              <a:tabLst>
                <a:tab pos="4744085" algn="l"/>
              </a:tabLst>
            </a:pPr>
            <a:r>
              <a:rPr lang="en-US" sz="3500" kern="0" spc="-5" dirty="0">
                <a:solidFill>
                  <a:srgbClr val="3E8EDE"/>
                </a:solidFill>
                <a:latin typeface="Montserrat" panose="02000505000000020004" pitchFamily="2" charset="0"/>
                <a:cs typeface="Montserrat Medium"/>
              </a:rPr>
              <a:t>Option 1</a:t>
            </a:r>
            <a:b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Medium"/>
              </a:rPr>
            </a:br>
            <a:r>
              <a:rPr lang="en-US" sz="1800" b="0" kern="0" spc="85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Medium"/>
              </a:rPr>
              <a:t>Plans</a:t>
            </a:r>
            <a:endParaRPr lang="en-US" sz="1800" kern="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  <a:cs typeface="Montserrat Medium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8A4DDB57-C942-4CBB-9956-D73B9AD8E76F}"/>
              </a:ext>
            </a:extLst>
          </p:cNvPr>
          <p:cNvSpPr txBox="1"/>
          <p:nvPr/>
        </p:nvSpPr>
        <p:spPr>
          <a:xfrm>
            <a:off x="8936649" y="7436956"/>
            <a:ext cx="264159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200" b="1" dirty="0">
                <a:solidFill>
                  <a:srgbClr val="292829"/>
                </a:solidFill>
                <a:latin typeface="Montserrat" panose="02000505000000020004" pitchFamily="2" charset="0"/>
                <a:cs typeface="Montserrat SemiBold"/>
              </a:rPr>
              <a:t>Floor 2</a:t>
            </a:r>
            <a:endParaRPr sz="1200" dirty="0">
              <a:latin typeface="Montserrat" panose="02000505000000020004" pitchFamily="2" charset="0"/>
              <a:cs typeface="Montserrat SemiBol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28730F-8919-4C6B-A3E4-5DB10F5D13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7" t="7749" r="30715" b="6613"/>
          <a:stretch/>
        </p:blipFill>
        <p:spPr>
          <a:xfrm>
            <a:off x="2451100" y="689427"/>
            <a:ext cx="5302643" cy="6901417"/>
          </a:xfrm>
          <a:prstGeom prst="rect">
            <a:avLst/>
          </a:prstGeom>
        </p:spPr>
      </p:pic>
      <p:sp>
        <p:nvSpPr>
          <p:cNvPr id="17" name="object 5">
            <a:extLst>
              <a:ext uri="{FF2B5EF4-FFF2-40B4-BE49-F238E27FC236}">
                <a16:creationId xmlns:a16="http://schemas.microsoft.com/office/drawing/2014/main" id="{E668B3B3-2195-47DF-9BED-E8EFC73900AA}"/>
              </a:ext>
            </a:extLst>
          </p:cNvPr>
          <p:cNvSpPr txBox="1"/>
          <p:nvPr/>
        </p:nvSpPr>
        <p:spPr>
          <a:xfrm>
            <a:off x="3687286" y="7720197"/>
            <a:ext cx="264159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200" b="1" dirty="0">
                <a:solidFill>
                  <a:srgbClr val="292829"/>
                </a:solidFill>
                <a:latin typeface="Montserrat" panose="02000505000000020004" pitchFamily="2" charset="0"/>
                <a:cs typeface="Montserrat SemiBold"/>
              </a:rPr>
              <a:t>Ground Floor</a:t>
            </a:r>
            <a:endParaRPr sz="1200" dirty="0">
              <a:latin typeface="Montserrat" panose="02000505000000020004" pitchFamily="2" charset="0"/>
              <a:cs typeface="Montserrat SemiBold"/>
            </a:endParaRP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9791F9E0-A1D1-4C77-9691-DBD71D20EACC}"/>
              </a:ext>
            </a:extLst>
          </p:cNvPr>
          <p:cNvSpPr txBox="1"/>
          <p:nvPr/>
        </p:nvSpPr>
        <p:spPr>
          <a:xfrm>
            <a:off x="3687287" y="7436956"/>
            <a:ext cx="264159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  <a:cs typeface="Montserrat SemiBold"/>
              </a:rPr>
              <a:t>Garden Street</a:t>
            </a:r>
            <a:endParaRPr sz="10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2000505000000020004" pitchFamily="2" charset="0"/>
              <a:cs typeface="Montserrat SemiBold"/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42A9C122-77B9-4519-8A02-102CBF06D03B}"/>
              </a:ext>
            </a:extLst>
          </p:cNvPr>
          <p:cNvSpPr txBox="1"/>
          <p:nvPr/>
        </p:nvSpPr>
        <p:spPr>
          <a:xfrm>
            <a:off x="3629027" y="566019"/>
            <a:ext cx="264159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  <a:cs typeface="Montserrat SemiBold"/>
              </a:rPr>
              <a:t>Irving Street</a:t>
            </a:r>
            <a:endParaRPr sz="10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2000505000000020004" pitchFamily="2" charset="0"/>
              <a:cs typeface="Montserrat SemiBold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7E31346-3983-4DF6-A41F-2BC00B5670E4}"/>
              </a:ext>
            </a:extLst>
          </p:cNvPr>
          <p:cNvSpPr/>
          <p:nvPr/>
        </p:nvSpPr>
        <p:spPr>
          <a:xfrm rot="10800000">
            <a:off x="3915623" y="823258"/>
            <a:ext cx="136254" cy="8247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ECE2D8E9-ABC6-41F8-BBE2-1774BC4D16E7}"/>
              </a:ext>
            </a:extLst>
          </p:cNvPr>
          <p:cNvSpPr/>
          <p:nvPr/>
        </p:nvSpPr>
        <p:spPr>
          <a:xfrm rot="10800000">
            <a:off x="5750414" y="823258"/>
            <a:ext cx="136254" cy="8247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BC79ABE8-FE32-4B72-A07A-C5CDA2C8B2C3}"/>
              </a:ext>
            </a:extLst>
          </p:cNvPr>
          <p:cNvSpPr/>
          <p:nvPr/>
        </p:nvSpPr>
        <p:spPr>
          <a:xfrm>
            <a:off x="6204449" y="7297003"/>
            <a:ext cx="136254" cy="8247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A88A0326-8585-4D1E-9236-A1029D46DBB7}"/>
              </a:ext>
            </a:extLst>
          </p:cNvPr>
          <p:cNvSpPr txBox="1"/>
          <p:nvPr/>
        </p:nvSpPr>
        <p:spPr>
          <a:xfrm>
            <a:off x="7480350" y="5921283"/>
            <a:ext cx="153555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SemiBold"/>
              </a:rPr>
              <a:t>Proposed window locations</a:t>
            </a:r>
            <a:endParaRPr sz="9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  <a:cs typeface="Montserrat SemiBold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679EBF2-8B62-44DF-BAE0-8C7B62AFB9CE}"/>
              </a:ext>
            </a:extLst>
          </p:cNvPr>
          <p:cNvCxnSpPr>
            <a:cxnSpLocks/>
          </p:cNvCxnSpPr>
          <p:nvPr/>
        </p:nvCxnSpPr>
        <p:spPr>
          <a:xfrm>
            <a:off x="8793480" y="6059782"/>
            <a:ext cx="3105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32EAE0D-21C5-4BB0-980D-A9066D0D56DD}"/>
              </a:ext>
            </a:extLst>
          </p:cNvPr>
          <p:cNvCxnSpPr>
            <a:cxnSpLocks/>
          </p:cNvCxnSpPr>
          <p:nvPr/>
        </p:nvCxnSpPr>
        <p:spPr>
          <a:xfrm>
            <a:off x="8793480" y="6059782"/>
            <a:ext cx="310567" cy="478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02CF0A-40BD-4C55-827D-B12B672071B3}"/>
              </a:ext>
            </a:extLst>
          </p:cNvPr>
          <p:cNvCxnSpPr>
            <a:cxnSpLocks/>
          </p:cNvCxnSpPr>
          <p:nvPr/>
        </p:nvCxnSpPr>
        <p:spPr>
          <a:xfrm flipV="1">
            <a:off x="8793480" y="5577254"/>
            <a:ext cx="310567" cy="4825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291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1548193" y="7772400"/>
            <a:ext cx="252349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spc="75" dirty="0">
                <a:solidFill>
                  <a:srgbClr val="F47424"/>
                </a:solidFill>
                <a:latin typeface="Montserrat" panose="02000505000000020004" pitchFamily="2" charset="0"/>
                <a:cs typeface="Montserrat ExtraBold"/>
              </a:rPr>
              <a:t>FINEGOLD ALEXANDER</a:t>
            </a:r>
            <a:r>
              <a:rPr sz="900" b="1" spc="210" dirty="0">
                <a:solidFill>
                  <a:srgbClr val="F47424"/>
                </a:solidFill>
                <a:latin typeface="Montserrat" panose="02000505000000020004" pitchFamily="2" charset="0"/>
                <a:cs typeface="Montserrat ExtraBold"/>
              </a:rPr>
              <a:t> </a:t>
            </a:r>
            <a:r>
              <a:rPr sz="900" spc="75" dirty="0">
                <a:solidFill>
                  <a:srgbClr val="F47424"/>
                </a:solidFill>
                <a:latin typeface="Montserrat" panose="02000505000000020004" pitchFamily="2" charset="0"/>
                <a:cs typeface="Montserrat"/>
              </a:rPr>
              <a:t>ARCHITECTS</a:t>
            </a:r>
            <a:endParaRPr sz="900" dirty="0">
              <a:latin typeface="Montserrat" panose="02000505000000020004" pitchFamily="2" charset="0"/>
              <a:cs typeface="Montserrat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3E79896F-25B8-4F21-B028-93FDC30DB0E0}"/>
              </a:ext>
            </a:extLst>
          </p:cNvPr>
          <p:cNvSpPr txBox="1">
            <a:spLocks/>
          </p:cNvSpPr>
          <p:nvPr/>
        </p:nvSpPr>
        <p:spPr>
          <a:xfrm>
            <a:off x="381000" y="309623"/>
            <a:ext cx="13512800" cy="8156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1" i="0">
                <a:solidFill>
                  <a:srgbClr val="2E3441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marL="12700">
              <a:tabLst>
                <a:tab pos="4744085" algn="l"/>
              </a:tabLst>
            </a:pPr>
            <a:r>
              <a:rPr lang="en-US" sz="3500" kern="0" spc="-5" dirty="0">
                <a:solidFill>
                  <a:srgbClr val="3E8EDE"/>
                </a:solidFill>
                <a:latin typeface="Montserrat" panose="02000505000000020004" pitchFamily="2" charset="0"/>
                <a:cs typeface="Montserrat Medium"/>
              </a:rPr>
              <a:t>Option 1</a:t>
            </a:r>
            <a:b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Medium"/>
              </a:rPr>
            </a:br>
            <a:r>
              <a:rPr lang="en-US" sz="1800" b="0" kern="0" spc="85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Medium"/>
              </a:rPr>
              <a:t>Plans</a:t>
            </a:r>
            <a:endParaRPr lang="en-US" sz="1800" kern="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  <a:cs typeface="Montserrat Medium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7CF9CD84-56BC-47C0-9476-FAA54A4FB024}"/>
              </a:ext>
            </a:extLst>
          </p:cNvPr>
          <p:cNvSpPr txBox="1"/>
          <p:nvPr/>
        </p:nvSpPr>
        <p:spPr>
          <a:xfrm>
            <a:off x="2400779" y="7715600"/>
            <a:ext cx="264159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200" b="1" dirty="0">
                <a:solidFill>
                  <a:srgbClr val="292829"/>
                </a:solidFill>
                <a:latin typeface="Montserrat" panose="02000505000000020004" pitchFamily="2" charset="0"/>
                <a:cs typeface="Montserrat SemiBold"/>
              </a:rPr>
              <a:t>Floor 3</a:t>
            </a:r>
            <a:endParaRPr sz="1200" dirty="0">
              <a:latin typeface="Montserrat" panose="02000505000000020004" pitchFamily="2" charset="0"/>
              <a:cs typeface="Montserrat SemiBold"/>
            </a:endParaRPr>
          </a:p>
        </p:txBody>
      </p:sp>
      <p:pic>
        <p:nvPicPr>
          <p:cNvPr id="8" name="Picture 7" descr="A kitchen with white cabinets&#10;&#10;Description automatically generated with low confidence">
            <a:extLst>
              <a:ext uri="{FF2B5EF4-FFF2-40B4-BE49-F238E27FC236}">
                <a16:creationId xmlns:a16="http://schemas.microsoft.com/office/drawing/2014/main" id="{2D4DFA7E-EACA-4EFC-98B3-4A5C1FAA7E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29" y="1375415"/>
            <a:ext cx="4516361" cy="3010907"/>
          </a:xfrm>
          <a:prstGeom prst="rect">
            <a:avLst/>
          </a:prstGeom>
        </p:spPr>
      </p:pic>
      <p:pic>
        <p:nvPicPr>
          <p:cNvPr id="10" name="Picture 9" descr="A picture containing indoor, bed, wall, floor&#10;&#10;Description automatically generated">
            <a:extLst>
              <a:ext uri="{FF2B5EF4-FFF2-40B4-BE49-F238E27FC236}">
                <a16:creationId xmlns:a16="http://schemas.microsoft.com/office/drawing/2014/main" id="{3FF62867-BA05-4C23-AA58-5063BDD32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28" y="4460509"/>
            <a:ext cx="4516361" cy="3010907"/>
          </a:xfrm>
          <a:prstGeom prst="rect">
            <a:avLst/>
          </a:prstGeom>
        </p:spPr>
      </p:pic>
      <p:sp>
        <p:nvSpPr>
          <p:cNvPr id="11" name="object 5">
            <a:extLst>
              <a:ext uri="{FF2B5EF4-FFF2-40B4-BE49-F238E27FC236}">
                <a16:creationId xmlns:a16="http://schemas.microsoft.com/office/drawing/2014/main" id="{C4C6B89C-3165-4715-BBC3-75248CB00AFA}"/>
              </a:ext>
            </a:extLst>
          </p:cNvPr>
          <p:cNvSpPr txBox="1"/>
          <p:nvPr/>
        </p:nvSpPr>
        <p:spPr>
          <a:xfrm>
            <a:off x="8396703" y="7633901"/>
            <a:ext cx="264159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200" b="1" dirty="0">
                <a:solidFill>
                  <a:srgbClr val="292829"/>
                </a:solidFill>
                <a:latin typeface="Montserrat" panose="02000505000000020004" pitchFamily="2" charset="0"/>
                <a:cs typeface="Montserrat SemiBold"/>
              </a:rPr>
              <a:t>Example Residences</a:t>
            </a:r>
            <a:endParaRPr sz="1200" dirty="0">
              <a:latin typeface="Montserrat" panose="02000505000000020004" pitchFamily="2" charset="0"/>
              <a:cs typeface="Montserrat SemiBold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B3B4437-C89E-4FF4-B561-A39FC04F33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9" t="14755" r="31669" b="9113"/>
          <a:stretch/>
        </p:blipFill>
        <p:spPr>
          <a:xfrm>
            <a:off x="1345637" y="1375414"/>
            <a:ext cx="4751882" cy="611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94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36DFDC-8A96-469C-BACB-5CE12C2B9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8" t="8731" r="14658"/>
          <a:stretch/>
        </p:blipFill>
        <p:spPr>
          <a:xfrm>
            <a:off x="4101440" y="1"/>
            <a:ext cx="10528960" cy="8229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6" name="object 6"/>
          <p:cNvSpPr txBox="1"/>
          <p:nvPr/>
        </p:nvSpPr>
        <p:spPr>
          <a:xfrm>
            <a:off x="11548193" y="7772400"/>
            <a:ext cx="252349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spc="75" dirty="0">
                <a:solidFill>
                  <a:srgbClr val="F47424"/>
                </a:solidFill>
                <a:latin typeface="Montserrat" panose="02000505000000020004" pitchFamily="2" charset="0"/>
                <a:cs typeface="Montserrat ExtraBold"/>
              </a:rPr>
              <a:t>FINEGOLD ALEXANDER</a:t>
            </a:r>
            <a:r>
              <a:rPr sz="900" b="1" spc="210" dirty="0">
                <a:solidFill>
                  <a:srgbClr val="F47424"/>
                </a:solidFill>
                <a:latin typeface="Montserrat" panose="02000505000000020004" pitchFamily="2" charset="0"/>
                <a:cs typeface="Montserrat ExtraBold"/>
              </a:rPr>
              <a:t> </a:t>
            </a:r>
            <a:r>
              <a:rPr sz="900" spc="75" dirty="0">
                <a:solidFill>
                  <a:srgbClr val="F47424"/>
                </a:solidFill>
                <a:latin typeface="Montserrat" panose="02000505000000020004" pitchFamily="2" charset="0"/>
                <a:cs typeface="Montserrat"/>
              </a:rPr>
              <a:t>ARCHITECTS</a:t>
            </a:r>
            <a:endParaRPr sz="900" dirty="0">
              <a:latin typeface="Montserrat" panose="02000505000000020004" pitchFamily="2" charset="0"/>
              <a:cs typeface="Montserrat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3E79896F-25B8-4F21-B028-93FDC30DB0E0}"/>
              </a:ext>
            </a:extLst>
          </p:cNvPr>
          <p:cNvSpPr txBox="1">
            <a:spLocks/>
          </p:cNvSpPr>
          <p:nvPr/>
        </p:nvSpPr>
        <p:spPr>
          <a:xfrm>
            <a:off x="381000" y="309623"/>
            <a:ext cx="13512800" cy="8156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1" i="0">
                <a:solidFill>
                  <a:srgbClr val="2E3441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marL="12700">
              <a:tabLst>
                <a:tab pos="4744085" algn="l"/>
              </a:tabLst>
            </a:pPr>
            <a:r>
              <a:rPr lang="en-US" sz="3500" kern="0" spc="-5" dirty="0">
                <a:solidFill>
                  <a:srgbClr val="3E8EDE"/>
                </a:solidFill>
                <a:latin typeface="Montserrat" panose="02000505000000020004" pitchFamily="2" charset="0"/>
                <a:cs typeface="Montserrat Medium"/>
              </a:rPr>
              <a:t>Option 1</a:t>
            </a:r>
            <a:b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Medium"/>
              </a:rPr>
            </a:br>
            <a:r>
              <a:rPr lang="en-US" sz="1800" b="0" kern="0" spc="85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Medium"/>
              </a:rPr>
              <a:t>Axonometric View</a:t>
            </a:r>
            <a:endParaRPr lang="en-US" sz="1800" kern="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  <a:cs typeface="Montserrat Medium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66C38744-3B45-4DD0-B8F6-2198F98F3E35}"/>
              </a:ext>
            </a:extLst>
          </p:cNvPr>
          <p:cNvSpPr txBox="1"/>
          <p:nvPr/>
        </p:nvSpPr>
        <p:spPr>
          <a:xfrm rot="19737351">
            <a:off x="11354849" y="5811273"/>
            <a:ext cx="135608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SemiBold"/>
              </a:rPr>
              <a:t>GARDEN ST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  <a:cs typeface="Montserrat SemiBold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3A55DF3A-05FB-49E1-9F10-39813E9A5860}"/>
              </a:ext>
            </a:extLst>
          </p:cNvPr>
          <p:cNvSpPr/>
          <p:nvPr/>
        </p:nvSpPr>
        <p:spPr>
          <a:xfrm rot="19713886">
            <a:off x="11967878" y="5135446"/>
            <a:ext cx="130025" cy="98978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BA9ED26D-DB9E-479F-A414-0A6108499DD0}"/>
              </a:ext>
            </a:extLst>
          </p:cNvPr>
          <p:cNvSpPr txBox="1"/>
          <p:nvPr/>
        </p:nvSpPr>
        <p:spPr>
          <a:xfrm rot="19737351">
            <a:off x="11917061" y="5168735"/>
            <a:ext cx="98107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SemiBold"/>
              </a:rPr>
              <a:t>ENTRY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  <a:cs typeface="Montserrat SemiBold"/>
            </a:endParaRP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5138E660-6F11-4A16-AA4A-5ACFC82B03D3}"/>
              </a:ext>
            </a:extLst>
          </p:cNvPr>
          <p:cNvSpPr txBox="1"/>
          <p:nvPr/>
        </p:nvSpPr>
        <p:spPr>
          <a:xfrm>
            <a:off x="7953988" y="4916693"/>
            <a:ext cx="153555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2000505000000020004" pitchFamily="2" charset="0"/>
                <a:cs typeface="Montserrat SemiBold"/>
              </a:rPr>
              <a:t>Proposed window locations</a:t>
            </a:r>
            <a:endParaRPr sz="9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2000505000000020004" pitchFamily="2" charset="0"/>
              <a:cs typeface="Montserrat SemiBold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CD0BD97-00EA-4FAD-AAF4-30A2B6D2F3A9}"/>
              </a:ext>
            </a:extLst>
          </p:cNvPr>
          <p:cNvCxnSpPr>
            <a:cxnSpLocks/>
          </p:cNvCxnSpPr>
          <p:nvPr/>
        </p:nvCxnSpPr>
        <p:spPr>
          <a:xfrm flipV="1">
            <a:off x="9267118" y="5031027"/>
            <a:ext cx="705926" cy="24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0A32C1D-DDFF-4583-A04B-0A8D71256686}"/>
              </a:ext>
            </a:extLst>
          </p:cNvPr>
          <p:cNvCxnSpPr>
            <a:cxnSpLocks/>
          </p:cNvCxnSpPr>
          <p:nvPr/>
        </p:nvCxnSpPr>
        <p:spPr>
          <a:xfrm>
            <a:off x="9267118" y="5055192"/>
            <a:ext cx="971039" cy="206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BA0BAD5-1735-46F6-B58A-6080DDFE1DAD}"/>
              </a:ext>
            </a:extLst>
          </p:cNvPr>
          <p:cNvCxnSpPr>
            <a:cxnSpLocks/>
          </p:cNvCxnSpPr>
          <p:nvPr/>
        </p:nvCxnSpPr>
        <p:spPr>
          <a:xfrm flipV="1">
            <a:off x="9267118" y="4866721"/>
            <a:ext cx="399539" cy="188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434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8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0D819754-FD4E-461F-B889-5EE6AF77A3A7}"/>
              </a:ext>
            </a:extLst>
          </p:cNvPr>
          <p:cNvSpPr txBox="1"/>
          <p:nvPr/>
        </p:nvSpPr>
        <p:spPr>
          <a:xfrm>
            <a:off x="1" y="3200400"/>
            <a:ext cx="14726092" cy="2769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28750" indent="-1416050" algn="ctr">
              <a:tabLst>
                <a:tab pos="4744085" algn="l"/>
              </a:tabLst>
            </a:pPr>
            <a:r>
              <a:rPr lang="en-US" sz="7200" b="1" dirty="0">
                <a:solidFill>
                  <a:srgbClr val="FFFFFF"/>
                </a:solidFill>
                <a:latin typeface="Montserrat" panose="02000505000000020004" pitchFamily="2" charset="0"/>
                <a:cs typeface="Montserrat SemiBold"/>
              </a:rPr>
              <a:t>OPTION 2:</a:t>
            </a:r>
            <a:r>
              <a:rPr sz="7200" b="1" spc="-15" dirty="0">
                <a:solidFill>
                  <a:srgbClr val="FFFFFF"/>
                </a:solidFill>
                <a:latin typeface="Montserrat" panose="02000505000000020004" pitchFamily="2" charset="0"/>
                <a:cs typeface="Montserrat SemiBold"/>
              </a:rPr>
              <a:t> </a:t>
            </a:r>
            <a:endParaRPr lang="en-US" sz="7200" b="1" spc="-15" dirty="0">
              <a:solidFill>
                <a:srgbClr val="FFFFFF"/>
              </a:solidFill>
              <a:latin typeface="Montserrat" panose="02000505000000020004" pitchFamily="2" charset="0"/>
              <a:cs typeface="Montserrat SemiBold"/>
            </a:endParaRPr>
          </a:p>
          <a:p>
            <a:pPr marL="1428750" indent="-1416050" algn="ctr">
              <a:tabLst>
                <a:tab pos="4744085" algn="l"/>
              </a:tabLst>
            </a:pPr>
            <a:r>
              <a:rPr lang="en-US" sz="4800" spc="-5" dirty="0">
                <a:solidFill>
                  <a:schemeClr val="bg1"/>
                </a:solidFill>
                <a:latin typeface="Montserrat" panose="02000505000000020004" pitchFamily="2" charset="0"/>
                <a:cs typeface="Montserrat Medium"/>
              </a:rPr>
              <a:t>Residential With Community Space</a:t>
            </a:r>
            <a:endParaRPr lang="en-US" sz="4800" dirty="0">
              <a:solidFill>
                <a:schemeClr val="bg1"/>
              </a:solidFill>
              <a:latin typeface="Montserrat" panose="02000505000000020004" pitchFamily="2" charset="0"/>
              <a:cs typeface="Montserrat Medium"/>
            </a:endParaRPr>
          </a:p>
          <a:p>
            <a:pPr marL="12700" algn="ctr">
              <a:lnSpc>
                <a:spcPct val="100000"/>
              </a:lnSpc>
              <a:tabLst>
                <a:tab pos="4744085" algn="l"/>
              </a:tabLst>
            </a:pPr>
            <a:endParaRPr sz="6000" dirty="0">
              <a:latin typeface="Montserrat" panose="02000505000000020004" pitchFamily="2" charset="0"/>
              <a:cs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827623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1548193" y="7772400"/>
            <a:ext cx="252349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spc="75" dirty="0">
                <a:solidFill>
                  <a:srgbClr val="F47424"/>
                </a:solidFill>
                <a:latin typeface="Montserrat" panose="02000505000000020004" pitchFamily="2" charset="0"/>
                <a:cs typeface="Montserrat ExtraBold"/>
              </a:rPr>
              <a:t>FINEGOLD ALEXANDER</a:t>
            </a:r>
            <a:r>
              <a:rPr sz="900" b="1" spc="210" dirty="0">
                <a:solidFill>
                  <a:srgbClr val="F47424"/>
                </a:solidFill>
                <a:latin typeface="Montserrat" panose="02000505000000020004" pitchFamily="2" charset="0"/>
                <a:cs typeface="Montserrat ExtraBold"/>
              </a:rPr>
              <a:t> </a:t>
            </a:r>
            <a:r>
              <a:rPr sz="900" spc="75" dirty="0">
                <a:solidFill>
                  <a:srgbClr val="F47424"/>
                </a:solidFill>
                <a:latin typeface="Montserrat" panose="02000505000000020004" pitchFamily="2" charset="0"/>
                <a:cs typeface="Montserrat"/>
              </a:rPr>
              <a:t>ARCHITECTS</a:t>
            </a:r>
            <a:endParaRPr sz="900" dirty="0">
              <a:latin typeface="Montserrat" panose="02000505000000020004" pitchFamily="2" charset="0"/>
              <a:cs typeface="Montserrat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3E79896F-25B8-4F21-B028-93FDC30DB0E0}"/>
              </a:ext>
            </a:extLst>
          </p:cNvPr>
          <p:cNvSpPr txBox="1">
            <a:spLocks/>
          </p:cNvSpPr>
          <p:nvPr/>
        </p:nvSpPr>
        <p:spPr>
          <a:xfrm>
            <a:off x="381000" y="309623"/>
            <a:ext cx="13512800" cy="8156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1" i="0">
                <a:solidFill>
                  <a:srgbClr val="2E3441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marL="12700">
              <a:tabLst>
                <a:tab pos="4744085" algn="l"/>
              </a:tabLst>
            </a:pPr>
            <a:r>
              <a:rPr lang="en-US" sz="3500" kern="0" spc="-5" dirty="0">
                <a:solidFill>
                  <a:srgbClr val="3E8EDE"/>
                </a:solidFill>
                <a:latin typeface="Montserrat" panose="02000505000000020004" pitchFamily="2" charset="0"/>
                <a:cs typeface="Montserrat Medium"/>
              </a:rPr>
              <a:t>Option 2</a:t>
            </a:r>
            <a:b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Medium"/>
              </a:rPr>
            </a:br>
            <a:r>
              <a:rPr lang="en-US" sz="1800" b="0" kern="0" spc="85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Medium"/>
              </a:rPr>
              <a:t>Section</a:t>
            </a:r>
            <a:endParaRPr lang="en-US" sz="1800" kern="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  <a:cs typeface="Montserrat Medium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7CB734-650A-47E1-AA89-A03F7EB0D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2" b="25992"/>
          <a:stretch/>
        </p:blipFill>
        <p:spPr>
          <a:xfrm>
            <a:off x="1554030" y="1752600"/>
            <a:ext cx="11992709" cy="444972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0B091E-624A-4EB7-872B-3B002CD74B07}"/>
              </a:ext>
            </a:extLst>
          </p:cNvPr>
          <p:cNvCxnSpPr>
            <a:cxnSpLocks/>
          </p:cNvCxnSpPr>
          <p:nvPr/>
        </p:nvCxnSpPr>
        <p:spPr>
          <a:xfrm>
            <a:off x="560581" y="7389628"/>
            <a:ext cx="1892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D253FB16-597A-4CFE-B355-2707071CB6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7" t="11490" r="35880" b="5095"/>
          <a:stretch/>
        </p:blipFill>
        <p:spPr>
          <a:xfrm>
            <a:off x="963493" y="5953124"/>
            <a:ext cx="1181074" cy="21437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ACF131-364F-4C6D-B7D5-5E57D6A8AB7D}"/>
              </a:ext>
            </a:extLst>
          </p:cNvPr>
          <p:cNvCxnSpPr>
            <a:cxnSpLocks/>
          </p:cNvCxnSpPr>
          <p:nvPr/>
        </p:nvCxnSpPr>
        <p:spPr>
          <a:xfrm>
            <a:off x="560581" y="7267206"/>
            <a:ext cx="0" cy="12242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900CC4-5BC2-4382-90F9-F724F72C9B13}"/>
              </a:ext>
            </a:extLst>
          </p:cNvPr>
          <p:cNvCxnSpPr>
            <a:cxnSpLocks/>
          </p:cNvCxnSpPr>
          <p:nvPr/>
        </p:nvCxnSpPr>
        <p:spPr>
          <a:xfrm>
            <a:off x="2205231" y="7389628"/>
            <a:ext cx="1892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AC9A85-F729-40DB-A3AD-CB48B4BB10D7}"/>
              </a:ext>
            </a:extLst>
          </p:cNvPr>
          <p:cNvCxnSpPr>
            <a:cxnSpLocks/>
          </p:cNvCxnSpPr>
          <p:nvPr/>
        </p:nvCxnSpPr>
        <p:spPr>
          <a:xfrm>
            <a:off x="2395731" y="7267206"/>
            <a:ext cx="0" cy="12242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02F4BE5-FFC4-41FB-A4B5-C5144AB7AA96}"/>
              </a:ext>
            </a:extLst>
          </p:cNvPr>
          <p:cNvCxnSpPr/>
          <p:nvPr/>
        </p:nvCxnSpPr>
        <p:spPr>
          <a:xfrm>
            <a:off x="6224588" y="4755356"/>
            <a:ext cx="0" cy="11977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0ED9C0-618E-463D-A64E-3888BF578017}"/>
              </a:ext>
            </a:extLst>
          </p:cNvPr>
          <p:cNvCxnSpPr>
            <a:cxnSpLocks/>
          </p:cNvCxnSpPr>
          <p:nvPr/>
        </p:nvCxnSpPr>
        <p:spPr>
          <a:xfrm>
            <a:off x="6191250" y="4725589"/>
            <a:ext cx="71437" cy="738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590017-EA30-4D3A-AE84-9A3A8956E390}"/>
              </a:ext>
            </a:extLst>
          </p:cNvPr>
          <p:cNvCxnSpPr>
            <a:cxnSpLocks/>
          </p:cNvCxnSpPr>
          <p:nvPr/>
        </p:nvCxnSpPr>
        <p:spPr>
          <a:xfrm>
            <a:off x="6188869" y="5909072"/>
            <a:ext cx="71437" cy="738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1D66FBB-1ACF-4A62-8B94-6CC7DC40EAE2}"/>
              </a:ext>
            </a:extLst>
          </p:cNvPr>
          <p:cNvSpPr txBox="1"/>
          <p:nvPr/>
        </p:nvSpPr>
        <p:spPr>
          <a:xfrm rot="16200000">
            <a:off x="5755728" y="5294861"/>
            <a:ext cx="83181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kern="0" spc="85" dirty="0">
                <a:latin typeface="Montserrat" panose="02000505000000020004" pitchFamily="2" charset="0"/>
                <a:cs typeface="Montserrat Medium"/>
              </a:rPr>
              <a:t>+/- 18’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3144864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1548193" y="7772400"/>
            <a:ext cx="252349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spc="75" dirty="0">
                <a:solidFill>
                  <a:srgbClr val="F47424"/>
                </a:solidFill>
                <a:latin typeface="Montserrat" panose="02000505000000020004" pitchFamily="2" charset="0"/>
                <a:cs typeface="Montserrat ExtraBold"/>
              </a:rPr>
              <a:t>FINEGOLD ALEXANDER</a:t>
            </a:r>
            <a:r>
              <a:rPr sz="900" b="1" spc="210" dirty="0">
                <a:solidFill>
                  <a:srgbClr val="F47424"/>
                </a:solidFill>
                <a:latin typeface="Montserrat" panose="02000505000000020004" pitchFamily="2" charset="0"/>
                <a:cs typeface="Montserrat ExtraBold"/>
              </a:rPr>
              <a:t> </a:t>
            </a:r>
            <a:r>
              <a:rPr sz="900" spc="75" dirty="0">
                <a:solidFill>
                  <a:srgbClr val="F47424"/>
                </a:solidFill>
                <a:latin typeface="Montserrat" panose="02000505000000020004" pitchFamily="2" charset="0"/>
                <a:cs typeface="Montserrat"/>
              </a:rPr>
              <a:t>ARCHITECTS</a:t>
            </a:r>
            <a:endParaRPr sz="900" dirty="0">
              <a:latin typeface="Montserrat" panose="02000505000000020004" pitchFamily="2" charset="0"/>
              <a:cs typeface="Montserrat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3E79896F-25B8-4F21-B028-93FDC30DB0E0}"/>
              </a:ext>
            </a:extLst>
          </p:cNvPr>
          <p:cNvSpPr txBox="1">
            <a:spLocks/>
          </p:cNvSpPr>
          <p:nvPr/>
        </p:nvSpPr>
        <p:spPr>
          <a:xfrm>
            <a:off x="381000" y="309623"/>
            <a:ext cx="13512800" cy="8156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1" i="0">
                <a:solidFill>
                  <a:srgbClr val="2E3441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marL="12700">
              <a:tabLst>
                <a:tab pos="4744085" algn="l"/>
              </a:tabLst>
            </a:pPr>
            <a:r>
              <a:rPr lang="en-US" sz="3500" kern="0" spc="-5" dirty="0">
                <a:solidFill>
                  <a:srgbClr val="3E8EDE"/>
                </a:solidFill>
                <a:latin typeface="Montserrat" panose="02000505000000020004" pitchFamily="2" charset="0"/>
                <a:cs typeface="Montserrat Medium"/>
              </a:rPr>
              <a:t>Option 2</a:t>
            </a:r>
          </a:p>
          <a:p>
            <a:pPr marL="12700">
              <a:tabLst>
                <a:tab pos="4744085" algn="l"/>
              </a:tabLst>
            </a:pPr>
            <a:r>
              <a:rPr lang="en-US" sz="1800" b="0" kern="0" spc="85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Medium"/>
              </a:rPr>
              <a:t>Plans</a:t>
            </a:r>
            <a:endParaRPr lang="en-US" sz="1800" kern="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  <a:cs typeface="Montserrat 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7C080F-09EF-4C24-8830-6D177A6763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3" t="10513" r="29327" b="11422"/>
          <a:stretch/>
        </p:blipFill>
        <p:spPr>
          <a:xfrm>
            <a:off x="1873956" y="1024586"/>
            <a:ext cx="4854222" cy="6137523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57D81623-FD9B-4C96-8212-A2E4037EFEF2}"/>
              </a:ext>
            </a:extLst>
          </p:cNvPr>
          <p:cNvSpPr txBox="1"/>
          <p:nvPr/>
        </p:nvSpPr>
        <p:spPr>
          <a:xfrm>
            <a:off x="2873372" y="7360947"/>
            <a:ext cx="264159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200" b="1" dirty="0">
                <a:solidFill>
                  <a:srgbClr val="292829"/>
                </a:solidFill>
                <a:latin typeface="Montserrat" panose="02000505000000020004" pitchFamily="2" charset="0"/>
                <a:cs typeface="Montserrat SemiBold"/>
              </a:rPr>
              <a:t>Basement</a:t>
            </a:r>
            <a:endParaRPr sz="1200" dirty="0">
              <a:latin typeface="Montserrat" panose="02000505000000020004" pitchFamily="2" charset="0"/>
              <a:cs typeface="Montserrat SemiBold"/>
            </a:endParaRPr>
          </a:p>
        </p:txBody>
      </p:sp>
      <p:pic>
        <p:nvPicPr>
          <p:cNvPr id="28" name="Picture 27" descr="A picture containing indoor, ceiling, floor, wall&#10;&#10;Description automatically generated">
            <a:extLst>
              <a:ext uri="{FF2B5EF4-FFF2-40B4-BE49-F238E27FC236}">
                <a16:creationId xmlns:a16="http://schemas.microsoft.com/office/drawing/2014/main" id="{41C90F8B-1B5E-4BDE-A9B0-6D90E0A7A8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848" y="808074"/>
            <a:ext cx="4620663" cy="3053956"/>
          </a:xfrm>
          <a:prstGeom prst="rect">
            <a:avLst/>
          </a:prstGeom>
        </p:spPr>
      </p:pic>
      <p:pic>
        <p:nvPicPr>
          <p:cNvPr id="29" name="Picture 28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58C8F574-AA70-42E6-8D8F-DD0F1040E9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962" y="3969169"/>
            <a:ext cx="4616754" cy="3211023"/>
          </a:xfrm>
          <a:prstGeom prst="rect">
            <a:avLst/>
          </a:prstGeom>
        </p:spPr>
      </p:pic>
      <p:sp>
        <p:nvSpPr>
          <p:cNvPr id="30" name="object 5">
            <a:extLst>
              <a:ext uri="{FF2B5EF4-FFF2-40B4-BE49-F238E27FC236}">
                <a16:creationId xmlns:a16="http://schemas.microsoft.com/office/drawing/2014/main" id="{2F7C63BA-4D67-453D-A63F-EBC51F86C8D3}"/>
              </a:ext>
            </a:extLst>
          </p:cNvPr>
          <p:cNvSpPr txBox="1"/>
          <p:nvPr/>
        </p:nvSpPr>
        <p:spPr>
          <a:xfrm>
            <a:off x="8883368" y="7365009"/>
            <a:ext cx="376362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200" b="1" dirty="0">
                <a:solidFill>
                  <a:srgbClr val="292829"/>
                </a:solidFill>
                <a:latin typeface="Montserrat" panose="02000505000000020004" pitchFamily="2" charset="0"/>
                <a:cs typeface="Montserrat SemiBold"/>
              </a:rPr>
              <a:t>Elliot Innovation School – Multipurpose Space</a:t>
            </a:r>
            <a:endParaRPr sz="1200" dirty="0">
              <a:latin typeface="Montserrat" panose="02000505000000020004" pitchFamily="2" charset="0"/>
              <a:cs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40964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51CE001F-9333-4340-BA5F-C6528D6698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5" t="11995" r="31947" b="11971"/>
          <a:stretch/>
        </p:blipFill>
        <p:spPr>
          <a:xfrm>
            <a:off x="10000264" y="1605582"/>
            <a:ext cx="4240392" cy="55331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E0E704-C4ED-41A7-9EA3-D674A7DF9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0" r="29260"/>
          <a:stretch/>
        </p:blipFill>
        <p:spPr>
          <a:xfrm>
            <a:off x="6094494" y="726926"/>
            <a:ext cx="3883519" cy="723459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1548193" y="7772400"/>
            <a:ext cx="252349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spc="75" dirty="0">
                <a:solidFill>
                  <a:srgbClr val="F47424"/>
                </a:solidFill>
                <a:latin typeface="Montserrat" panose="02000505000000020004" pitchFamily="2" charset="0"/>
                <a:cs typeface="Montserrat ExtraBold"/>
              </a:rPr>
              <a:t>FINEGOLD ALEXANDER</a:t>
            </a:r>
            <a:r>
              <a:rPr sz="900" b="1" spc="210" dirty="0">
                <a:solidFill>
                  <a:srgbClr val="F47424"/>
                </a:solidFill>
                <a:latin typeface="Montserrat" panose="02000505000000020004" pitchFamily="2" charset="0"/>
                <a:cs typeface="Montserrat ExtraBold"/>
              </a:rPr>
              <a:t> </a:t>
            </a:r>
            <a:r>
              <a:rPr sz="900" spc="75" dirty="0">
                <a:solidFill>
                  <a:srgbClr val="F47424"/>
                </a:solidFill>
                <a:latin typeface="Montserrat" panose="02000505000000020004" pitchFamily="2" charset="0"/>
                <a:cs typeface="Montserrat"/>
              </a:rPr>
              <a:t>ARCHITECTS</a:t>
            </a:r>
            <a:endParaRPr sz="900" dirty="0">
              <a:latin typeface="Montserrat" panose="02000505000000020004" pitchFamily="2" charset="0"/>
              <a:cs typeface="Montserrat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3E79896F-25B8-4F21-B028-93FDC30DB0E0}"/>
              </a:ext>
            </a:extLst>
          </p:cNvPr>
          <p:cNvSpPr txBox="1">
            <a:spLocks/>
          </p:cNvSpPr>
          <p:nvPr/>
        </p:nvSpPr>
        <p:spPr>
          <a:xfrm>
            <a:off x="430284" y="268002"/>
            <a:ext cx="13512800" cy="8156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1" i="0">
                <a:solidFill>
                  <a:srgbClr val="2E3441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marL="12700">
              <a:tabLst>
                <a:tab pos="4744085" algn="l"/>
              </a:tabLst>
            </a:pPr>
            <a:r>
              <a:rPr lang="en-US" sz="3500" kern="0" spc="-5" dirty="0">
                <a:solidFill>
                  <a:srgbClr val="3E8EDE"/>
                </a:solidFill>
                <a:latin typeface="Montserrat" panose="02000505000000020004" pitchFamily="2" charset="0"/>
                <a:cs typeface="Montserrat Medium"/>
              </a:rPr>
              <a:t>Option 2</a:t>
            </a:r>
            <a:b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Medium"/>
              </a:rPr>
            </a:br>
            <a:r>
              <a:rPr lang="en-US" sz="1800" b="0" kern="0" spc="85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Medium"/>
              </a:rPr>
              <a:t>Plans</a:t>
            </a:r>
            <a:endParaRPr lang="en-US" sz="1800" kern="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  <a:cs typeface="Montserrat Medium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B5C36E47-2BDC-4D0C-B094-284C2CAC1A0E}"/>
              </a:ext>
            </a:extLst>
          </p:cNvPr>
          <p:cNvSpPr txBox="1"/>
          <p:nvPr/>
        </p:nvSpPr>
        <p:spPr>
          <a:xfrm>
            <a:off x="10921146" y="7462607"/>
            <a:ext cx="264159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200" b="1" dirty="0">
                <a:solidFill>
                  <a:srgbClr val="292829"/>
                </a:solidFill>
                <a:latin typeface="Montserrat" panose="02000505000000020004" pitchFamily="2" charset="0"/>
                <a:cs typeface="Montserrat SemiBold"/>
              </a:rPr>
              <a:t>Floor 2</a:t>
            </a:r>
            <a:endParaRPr sz="1200" dirty="0">
              <a:latin typeface="Montserrat" panose="02000505000000020004" pitchFamily="2" charset="0"/>
              <a:cs typeface="Montserrat SemiBold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83D0A0A1-170A-4A5F-A101-4C8621DBDC7B}"/>
              </a:ext>
            </a:extLst>
          </p:cNvPr>
          <p:cNvSpPr txBox="1"/>
          <p:nvPr/>
        </p:nvSpPr>
        <p:spPr>
          <a:xfrm>
            <a:off x="6438359" y="7772400"/>
            <a:ext cx="264159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200" b="1" dirty="0">
                <a:solidFill>
                  <a:srgbClr val="292829"/>
                </a:solidFill>
                <a:latin typeface="Montserrat" panose="02000505000000020004" pitchFamily="2" charset="0"/>
                <a:cs typeface="Montserrat SemiBold"/>
              </a:rPr>
              <a:t>Ground Floor</a:t>
            </a:r>
            <a:endParaRPr sz="1200" dirty="0">
              <a:latin typeface="Montserrat" panose="02000505000000020004" pitchFamily="2" charset="0"/>
              <a:cs typeface="Montserrat SemiBold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871C9638-F3AF-4757-9563-B748025F129D}"/>
              </a:ext>
            </a:extLst>
          </p:cNvPr>
          <p:cNvSpPr txBox="1"/>
          <p:nvPr/>
        </p:nvSpPr>
        <p:spPr>
          <a:xfrm>
            <a:off x="6438359" y="7459179"/>
            <a:ext cx="264159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  <a:cs typeface="Montserrat SemiBold"/>
              </a:rPr>
              <a:t>Garden Street</a:t>
            </a:r>
            <a:endParaRPr sz="10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2000505000000020004" pitchFamily="2" charset="0"/>
              <a:cs typeface="Montserrat SemiBold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B8E8061D-49C8-47BF-BF3B-46174748D79A}"/>
              </a:ext>
            </a:extLst>
          </p:cNvPr>
          <p:cNvSpPr txBox="1"/>
          <p:nvPr/>
        </p:nvSpPr>
        <p:spPr>
          <a:xfrm>
            <a:off x="6280394" y="1177212"/>
            <a:ext cx="264159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  <a:cs typeface="Montserrat SemiBold"/>
              </a:rPr>
              <a:t>Irving Street</a:t>
            </a:r>
            <a:endParaRPr sz="10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2000505000000020004" pitchFamily="2" charset="0"/>
              <a:cs typeface="Montserrat SemiBold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4646A338-FB72-4FDA-A191-29BBD4209BCA}"/>
              </a:ext>
            </a:extLst>
          </p:cNvPr>
          <p:cNvSpPr/>
          <p:nvPr/>
        </p:nvSpPr>
        <p:spPr>
          <a:xfrm rot="10800000">
            <a:off x="6732672" y="1435365"/>
            <a:ext cx="119721" cy="8059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8B6387B2-42BD-4BB8-8AA0-56D445D6A28B}"/>
              </a:ext>
            </a:extLst>
          </p:cNvPr>
          <p:cNvSpPr/>
          <p:nvPr/>
        </p:nvSpPr>
        <p:spPr>
          <a:xfrm rot="10800000">
            <a:off x="8300741" y="1442516"/>
            <a:ext cx="119721" cy="8059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696A1A25-1AC4-4B1D-AC2D-70DEB1C1B633}"/>
              </a:ext>
            </a:extLst>
          </p:cNvPr>
          <p:cNvSpPr/>
          <p:nvPr/>
        </p:nvSpPr>
        <p:spPr>
          <a:xfrm>
            <a:off x="8709823" y="7207251"/>
            <a:ext cx="119721" cy="8059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67738567-D79F-41E2-B92E-6D12AEFA5B72}"/>
              </a:ext>
            </a:extLst>
          </p:cNvPr>
          <p:cNvSpPr/>
          <p:nvPr/>
        </p:nvSpPr>
        <p:spPr>
          <a:xfrm>
            <a:off x="6700778" y="7207253"/>
            <a:ext cx="119721" cy="8059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C18AEAA1-B399-4EC7-A827-8339BAA20C69}"/>
              </a:ext>
            </a:extLst>
          </p:cNvPr>
          <p:cNvSpPr txBox="1"/>
          <p:nvPr/>
        </p:nvSpPr>
        <p:spPr>
          <a:xfrm>
            <a:off x="9445763" y="5937330"/>
            <a:ext cx="1287450" cy="2535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ct val="100000"/>
              </a:lnSpc>
            </a:pP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SemiBold"/>
              </a:rPr>
              <a:t>Proposed window locations</a:t>
            </a:r>
            <a:endParaRPr sz="8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  <a:cs typeface="Montserrat SemiBold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1A8FCE2-6610-473B-A6D1-BA18E5088E50}"/>
              </a:ext>
            </a:extLst>
          </p:cNvPr>
          <p:cNvCxnSpPr>
            <a:cxnSpLocks/>
          </p:cNvCxnSpPr>
          <p:nvPr/>
        </p:nvCxnSpPr>
        <p:spPr>
          <a:xfrm>
            <a:off x="10758893" y="6143456"/>
            <a:ext cx="3105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BB3324E-3C82-4FF4-99A3-0CE7389F55FC}"/>
              </a:ext>
            </a:extLst>
          </p:cNvPr>
          <p:cNvCxnSpPr>
            <a:cxnSpLocks/>
          </p:cNvCxnSpPr>
          <p:nvPr/>
        </p:nvCxnSpPr>
        <p:spPr>
          <a:xfrm>
            <a:off x="10758893" y="6143456"/>
            <a:ext cx="336247" cy="445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F5540B-A10C-4B94-9068-F1DFEEFD3BCE}"/>
              </a:ext>
            </a:extLst>
          </p:cNvPr>
          <p:cNvCxnSpPr>
            <a:cxnSpLocks/>
          </p:cNvCxnSpPr>
          <p:nvPr/>
        </p:nvCxnSpPr>
        <p:spPr>
          <a:xfrm flipV="1">
            <a:off x="10758893" y="5731205"/>
            <a:ext cx="336247" cy="412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 descr="A living room with a fireplace&#10;&#10;Description automatically generated with medium confidence">
            <a:extLst>
              <a:ext uri="{FF2B5EF4-FFF2-40B4-BE49-F238E27FC236}">
                <a16:creationId xmlns:a16="http://schemas.microsoft.com/office/drawing/2014/main" id="{8FBB25EA-1ACB-4EC3-9F19-AED293C12B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r="3755"/>
          <a:stretch/>
        </p:blipFill>
        <p:spPr>
          <a:xfrm>
            <a:off x="690710" y="1435365"/>
            <a:ext cx="4580477" cy="2758373"/>
          </a:xfrm>
          <a:prstGeom prst="rect">
            <a:avLst/>
          </a:prstGeom>
        </p:spPr>
      </p:pic>
      <p:sp>
        <p:nvSpPr>
          <p:cNvPr id="25" name="object 5">
            <a:extLst>
              <a:ext uri="{FF2B5EF4-FFF2-40B4-BE49-F238E27FC236}">
                <a16:creationId xmlns:a16="http://schemas.microsoft.com/office/drawing/2014/main" id="{C22165DD-F2FF-4259-972A-15E879120C53}"/>
              </a:ext>
            </a:extLst>
          </p:cNvPr>
          <p:cNvSpPr txBox="1"/>
          <p:nvPr/>
        </p:nvSpPr>
        <p:spPr>
          <a:xfrm>
            <a:off x="1042676" y="7229909"/>
            <a:ext cx="376362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200" b="1" dirty="0">
                <a:solidFill>
                  <a:srgbClr val="292829"/>
                </a:solidFill>
                <a:latin typeface="Montserrat" panose="02000505000000020004" pitchFamily="2" charset="0"/>
                <a:cs typeface="Montserrat SemiBold"/>
              </a:rPr>
              <a:t>Example Community Spaces</a:t>
            </a:r>
            <a:endParaRPr sz="1200" dirty="0">
              <a:latin typeface="Montserrat" panose="02000505000000020004" pitchFamily="2" charset="0"/>
              <a:cs typeface="Montserrat SemiBold"/>
            </a:endParaRPr>
          </a:p>
        </p:txBody>
      </p:sp>
      <p:pic>
        <p:nvPicPr>
          <p:cNvPr id="7" name="Picture 6" descr="A picture containing indoor, floor, ceiling, library&#10;&#10;Description automatically generated">
            <a:extLst>
              <a:ext uri="{FF2B5EF4-FFF2-40B4-BE49-F238E27FC236}">
                <a16:creationId xmlns:a16="http://schemas.microsoft.com/office/drawing/2014/main" id="{9EEBF650-ACCC-4FFF-BF06-4CAD3837FD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4" b="6295"/>
          <a:stretch/>
        </p:blipFill>
        <p:spPr>
          <a:xfrm>
            <a:off x="689913" y="4294261"/>
            <a:ext cx="4580477" cy="275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52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1548193" y="7772400"/>
            <a:ext cx="252349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spc="75" dirty="0">
                <a:solidFill>
                  <a:srgbClr val="F47424"/>
                </a:solidFill>
                <a:latin typeface="Montserrat" panose="02000505000000020004" pitchFamily="2" charset="0"/>
                <a:cs typeface="Montserrat ExtraBold"/>
              </a:rPr>
              <a:t>FINEGOLD ALEXANDER</a:t>
            </a:r>
            <a:r>
              <a:rPr sz="900" b="1" spc="210" dirty="0">
                <a:solidFill>
                  <a:srgbClr val="F47424"/>
                </a:solidFill>
                <a:latin typeface="Montserrat" panose="02000505000000020004" pitchFamily="2" charset="0"/>
                <a:cs typeface="Montserrat ExtraBold"/>
              </a:rPr>
              <a:t> </a:t>
            </a:r>
            <a:r>
              <a:rPr sz="900" spc="75" dirty="0">
                <a:solidFill>
                  <a:srgbClr val="F47424"/>
                </a:solidFill>
                <a:latin typeface="Montserrat" panose="02000505000000020004" pitchFamily="2" charset="0"/>
                <a:cs typeface="Montserrat"/>
              </a:rPr>
              <a:t>ARCHITECTS</a:t>
            </a:r>
            <a:endParaRPr sz="900" dirty="0">
              <a:latin typeface="Montserrat" panose="02000505000000020004" pitchFamily="2" charset="0"/>
              <a:cs typeface="Montserrat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3E79896F-25B8-4F21-B028-93FDC30DB0E0}"/>
              </a:ext>
            </a:extLst>
          </p:cNvPr>
          <p:cNvSpPr txBox="1">
            <a:spLocks/>
          </p:cNvSpPr>
          <p:nvPr/>
        </p:nvSpPr>
        <p:spPr>
          <a:xfrm>
            <a:off x="381000" y="309623"/>
            <a:ext cx="13512800" cy="8156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1" i="0">
                <a:solidFill>
                  <a:srgbClr val="2E3441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marL="12700">
              <a:tabLst>
                <a:tab pos="4744085" algn="l"/>
              </a:tabLst>
            </a:pPr>
            <a:r>
              <a:rPr lang="en-US" sz="3500" kern="0" spc="-5" dirty="0">
                <a:solidFill>
                  <a:srgbClr val="3E8EDE"/>
                </a:solidFill>
                <a:latin typeface="Montserrat" panose="02000505000000020004" pitchFamily="2" charset="0"/>
                <a:cs typeface="Montserrat Medium"/>
              </a:rPr>
              <a:t>Option 2</a:t>
            </a:r>
            <a:b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Medium"/>
              </a:rPr>
            </a:br>
            <a:r>
              <a:rPr lang="en-US" sz="1800" b="0" kern="0" spc="85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Medium"/>
              </a:rPr>
              <a:t>Plans</a:t>
            </a:r>
            <a:endParaRPr lang="en-US" sz="1800" kern="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  <a:cs typeface="Montserrat Medium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B7143A71-0878-4B16-8CDA-129F28F77538}"/>
              </a:ext>
            </a:extLst>
          </p:cNvPr>
          <p:cNvSpPr txBox="1"/>
          <p:nvPr/>
        </p:nvSpPr>
        <p:spPr>
          <a:xfrm>
            <a:off x="2594157" y="7547796"/>
            <a:ext cx="264159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200" b="1" dirty="0">
                <a:solidFill>
                  <a:srgbClr val="292829"/>
                </a:solidFill>
                <a:latin typeface="Montserrat" panose="02000505000000020004" pitchFamily="2" charset="0"/>
                <a:cs typeface="Montserrat SemiBold"/>
              </a:rPr>
              <a:t>Floor 3</a:t>
            </a:r>
            <a:endParaRPr sz="1200" dirty="0">
              <a:latin typeface="Montserrat" panose="02000505000000020004" pitchFamily="2" charset="0"/>
              <a:cs typeface="Montserrat SemiBold"/>
            </a:endParaRPr>
          </a:p>
        </p:txBody>
      </p:sp>
      <p:pic>
        <p:nvPicPr>
          <p:cNvPr id="11" name="Picture 10" descr="A picture containing indoor, cabinet, floor, wall&#10;&#10;Description automatically generated">
            <a:extLst>
              <a:ext uri="{FF2B5EF4-FFF2-40B4-BE49-F238E27FC236}">
                <a16:creationId xmlns:a16="http://schemas.microsoft.com/office/drawing/2014/main" id="{6731FA2A-26F0-442E-B0BF-9CE4AB6C01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80" y="4291966"/>
            <a:ext cx="4516361" cy="3010907"/>
          </a:xfrm>
          <a:prstGeom prst="rect">
            <a:avLst/>
          </a:prstGeom>
        </p:spPr>
      </p:pic>
      <p:pic>
        <p:nvPicPr>
          <p:cNvPr id="12" name="Picture 11" descr="A picture containing indoor, floor, window, wall&#10;&#10;Description automatically generated">
            <a:extLst>
              <a:ext uri="{FF2B5EF4-FFF2-40B4-BE49-F238E27FC236}">
                <a16:creationId xmlns:a16="http://schemas.microsoft.com/office/drawing/2014/main" id="{1426ADCD-64B5-429F-BE4F-4558F2710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80" y="1206872"/>
            <a:ext cx="4516361" cy="3010907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id="{BDA7604D-A1EF-4E8D-B300-1A292D6E3903}"/>
              </a:ext>
            </a:extLst>
          </p:cNvPr>
          <p:cNvSpPr txBox="1"/>
          <p:nvPr/>
        </p:nvSpPr>
        <p:spPr>
          <a:xfrm>
            <a:off x="8583960" y="7506093"/>
            <a:ext cx="264159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200" b="1" dirty="0">
                <a:solidFill>
                  <a:srgbClr val="292829"/>
                </a:solidFill>
                <a:latin typeface="Montserrat" panose="02000505000000020004" pitchFamily="2" charset="0"/>
                <a:cs typeface="Montserrat SemiBold"/>
              </a:rPr>
              <a:t>Example Residences</a:t>
            </a:r>
            <a:endParaRPr sz="1200" dirty="0">
              <a:latin typeface="Montserrat" panose="02000505000000020004" pitchFamily="2" charset="0"/>
              <a:cs typeface="Montserrat SemiBold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239F7A1-C2C2-4518-987F-35333DB547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3" t="11536" r="30700" b="11813"/>
          <a:stretch/>
        </p:blipFill>
        <p:spPr>
          <a:xfrm>
            <a:off x="1479053" y="1135707"/>
            <a:ext cx="4871805" cy="62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76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36DFDC-8A96-469C-BACB-5CE12C2B9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8" t="8731" r="14658"/>
          <a:stretch/>
        </p:blipFill>
        <p:spPr>
          <a:xfrm>
            <a:off x="4101440" y="1"/>
            <a:ext cx="10528960" cy="8229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6" name="object 6"/>
          <p:cNvSpPr txBox="1"/>
          <p:nvPr/>
        </p:nvSpPr>
        <p:spPr>
          <a:xfrm>
            <a:off x="11548193" y="7772400"/>
            <a:ext cx="252349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spc="75" dirty="0">
                <a:solidFill>
                  <a:srgbClr val="F47424"/>
                </a:solidFill>
                <a:latin typeface="Montserrat" panose="02000505000000020004" pitchFamily="2" charset="0"/>
                <a:cs typeface="Montserrat ExtraBold"/>
              </a:rPr>
              <a:t>FINEGOLD ALEXANDER</a:t>
            </a:r>
            <a:r>
              <a:rPr sz="900" b="1" spc="210" dirty="0">
                <a:solidFill>
                  <a:srgbClr val="F47424"/>
                </a:solidFill>
                <a:latin typeface="Montserrat" panose="02000505000000020004" pitchFamily="2" charset="0"/>
                <a:cs typeface="Montserrat ExtraBold"/>
              </a:rPr>
              <a:t> </a:t>
            </a:r>
            <a:r>
              <a:rPr sz="900" spc="75" dirty="0">
                <a:solidFill>
                  <a:srgbClr val="F47424"/>
                </a:solidFill>
                <a:latin typeface="Montserrat" panose="02000505000000020004" pitchFamily="2" charset="0"/>
                <a:cs typeface="Montserrat"/>
              </a:rPr>
              <a:t>ARCHITECTS</a:t>
            </a:r>
            <a:endParaRPr sz="900" dirty="0">
              <a:latin typeface="Montserrat" panose="02000505000000020004" pitchFamily="2" charset="0"/>
              <a:cs typeface="Montserrat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3E79896F-25B8-4F21-B028-93FDC30DB0E0}"/>
              </a:ext>
            </a:extLst>
          </p:cNvPr>
          <p:cNvSpPr txBox="1">
            <a:spLocks/>
          </p:cNvSpPr>
          <p:nvPr/>
        </p:nvSpPr>
        <p:spPr>
          <a:xfrm>
            <a:off x="381000" y="309623"/>
            <a:ext cx="13512800" cy="8156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1" i="0">
                <a:solidFill>
                  <a:srgbClr val="2E3441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marL="12700">
              <a:tabLst>
                <a:tab pos="4744085" algn="l"/>
              </a:tabLst>
            </a:pPr>
            <a:r>
              <a:rPr lang="en-US" sz="3500" kern="0" spc="-5" dirty="0">
                <a:solidFill>
                  <a:srgbClr val="3E8EDE"/>
                </a:solidFill>
                <a:latin typeface="Montserrat" panose="02000505000000020004" pitchFamily="2" charset="0"/>
                <a:cs typeface="Montserrat Medium"/>
              </a:rPr>
              <a:t>Option 2</a:t>
            </a:r>
            <a:b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Medium"/>
              </a:rPr>
            </a:br>
            <a:r>
              <a:rPr lang="en-US" sz="1800" b="0" kern="0" spc="85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Medium"/>
              </a:rPr>
              <a:t>Axonometric View</a:t>
            </a:r>
            <a:endParaRPr lang="en-US" sz="1800" kern="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  <a:cs typeface="Montserrat Medium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66C38744-3B45-4DD0-B8F6-2198F98F3E35}"/>
              </a:ext>
            </a:extLst>
          </p:cNvPr>
          <p:cNvSpPr txBox="1"/>
          <p:nvPr/>
        </p:nvSpPr>
        <p:spPr>
          <a:xfrm rot="19737351">
            <a:off x="11568916" y="5811273"/>
            <a:ext cx="135608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SemiBold"/>
              </a:rPr>
              <a:t>GARDEN ST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  <a:cs typeface="Montserrat SemiBold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3A55DF3A-05FB-49E1-9F10-39813E9A5860}"/>
              </a:ext>
            </a:extLst>
          </p:cNvPr>
          <p:cNvSpPr/>
          <p:nvPr/>
        </p:nvSpPr>
        <p:spPr>
          <a:xfrm rot="19713886">
            <a:off x="11967878" y="5135446"/>
            <a:ext cx="130025" cy="98978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BA9ED26D-DB9E-479F-A414-0A6108499DD0}"/>
              </a:ext>
            </a:extLst>
          </p:cNvPr>
          <p:cNvSpPr txBox="1"/>
          <p:nvPr/>
        </p:nvSpPr>
        <p:spPr>
          <a:xfrm rot="19737351">
            <a:off x="11917061" y="5168735"/>
            <a:ext cx="98107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SemiBold"/>
              </a:rPr>
              <a:t>ENTRY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  <a:cs typeface="Montserrat SemiBold"/>
            </a:endParaRP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5138E660-6F11-4A16-AA4A-5ACFC82B03D3}"/>
              </a:ext>
            </a:extLst>
          </p:cNvPr>
          <p:cNvSpPr txBox="1"/>
          <p:nvPr/>
        </p:nvSpPr>
        <p:spPr>
          <a:xfrm>
            <a:off x="7953988" y="4916693"/>
            <a:ext cx="153555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2000505000000020004" pitchFamily="2" charset="0"/>
                <a:cs typeface="Montserrat SemiBold"/>
              </a:rPr>
              <a:t>Proposed window locations</a:t>
            </a:r>
            <a:endParaRPr sz="9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2000505000000020004" pitchFamily="2" charset="0"/>
              <a:cs typeface="Montserrat SemiBold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CD0BD97-00EA-4FAD-AAF4-30A2B6D2F3A9}"/>
              </a:ext>
            </a:extLst>
          </p:cNvPr>
          <p:cNvCxnSpPr>
            <a:cxnSpLocks/>
          </p:cNvCxnSpPr>
          <p:nvPr/>
        </p:nvCxnSpPr>
        <p:spPr>
          <a:xfrm flipV="1">
            <a:off x="9267118" y="5031027"/>
            <a:ext cx="705926" cy="24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0A32C1D-DDFF-4583-A04B-0A8D71256686}"/>
              </a:ext>
            </a:extLst>
          </p:cNvPr>
          <p:cNvCxnSpPr>
            <a:cxnSpLocks/>
          </p:cNvCxnSpPr>
          <p:nvPr/>
        </p:nvCxnSpPr>
        <p:spPr>
          <a:xfrm>
            <a:off x="9267118" y="5055192"/>
            <a:ext cx="943682" cy="205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BA0BAD5-1735-46F6-B58A-6080DDFE1DAD}"/>
              </a:ext>
            </a:extLst>
          </p:cNvPr>
          <p:cNvCxnSpPr>
            <a:cxnSpLocks/>
          </p:cNvCxnSpPr>
          <p:nvPr/>
        </p:nvCxnSpPr>
        <p:spPr>
          <a:xfrm flipV="1">
            <a:off x="9267118" y="4836795"/>
            <a:ext cx="419807" cy="218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4076C5B-34E3-4005-A4ED-1B9CD002F787}"/>
              </a:ext>
            </a:extLst>
          </p:cNvPr>
          <p:cNvSpPr/>
          <p:nvPr/>
        </p:nvSpPr>
        <p:spPr>
          <a:xfrm rot="19713886">
            <a:off x="10661048" y="5930249"/>
            <a:ext cx="130025" cy="98978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03548409-65F4-4C8E-A9B4-C66717E73551}"/>
              </a:ext>
            </a:extLst>
          </p:cNvPr>
          <p:cNvSpPr txBox="1"/>
          <p:nvPr/>
        </p:nvSpPr>
        <p:spPr>
          <a:xfrm rot="19737351">
            <a:off x="10376726" y="6096594"/>
            <a:ext cx="98107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SemiBold"/>
              </a:rPr>
              <a:t>COMMUNITY SPACE ENTRY</a:t>
            </a:r>
            <a:endParaRPr sz="10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  <a:cs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206713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3">
            <a:extLst>
              <a:ext uri="{FF2B5EF4-FFF2-40B4-BE49-F238E27FC236}">
                <a16:creationId xmlns:a16="http://schemas.microsoft.com/office/drawing/2014/main" id="{A9920713-1D6A-46E2-9925-6A06A60E9786}"/>
              </a:ext>
            </a:extLst>
          </p:cNvPr>
          <p:cNvSpPr txBox="1">
            <a:spLocks/>
          </p:cNvSpPr>
          <p:nvPr/>
        </p:nvSpPr>
        <p:spPr>
          <a:xfrm>
            <a:off x="381000" y="366773"/>
            <a:ext cx="135128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1" i="0">
                <a:solidFill>
                  <a:srgbClr val="2E3441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marL="12700">
              <a:tabLst>
                <a:tab pos="4744085" algn="l"/>
              </a:tabLst>
            </a:pPr>
            <a:r>
              <a:rPr lang="en-US" sz="3500" kern="0" spc="-5" dirty="0">
                <a:solidFill>
                  <a:srgbClr val="3E8EDE"/>
                </a:solidFill>
                <a:latin typeface="Montserrat" panose="02000505000000020004" pitchFamily="2" charset="0"/>
                <a:cs typeface="Montserrat Medium"/>
              </a:rPr>
              <a:t>Square Footage Comparison</a:t>
            </a:r>
            <a:endParaRPr lang="en-US" sz="1500" kern="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  <a:cs typeface="Montserrat Medium"/>
            </a:endParaRP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B5CDB630-04C7-4C28-A39B-ADEC6FC334E5}"/>
              </a:ext>
            </a:extLst>
          </p:cNvPr>
          <p:cNvSpPr txBox="1"/>
          <p:nvPr/>
        </p:nvSpPr>
        <p:spPr>
          <a:xfrm>
            <a:off x="11548193" y="7772400"/>
            <a:ext cx="252349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spc="75" dirty="0">
                <a:solidFill>
                  <a:srgbClr val="F47424"/>
                </a:solidFill>
                <a:latin typeface="Montserrat" panose="02000505000000020004" pitchFamily="2" charset="0"/>
                <a:cs typeface="Montserrat ExtraBold"/>
              </a:rPr>
              <a:t>FINEGOLD ALEXANDER</a:t>
            </a:r>
            <a:r>
              <a:rPr sz="900" b="1" spc="210" dirty="0">
                <a:solidFill>
                  <a:srgbClr val="F47424"/>
                </a:solidFill>
                <a:latin typeface="Montserrat" panose="02000505000000020004" pitchFamily="2" charset="0"/>
                <a:cs typeface="Montserrat ExtraBold"/>
              </a:rPr>
              <a:t> </a:t>
            </a:r>
            <a:r>
              <a:rPr sz="900" spc="75" dirty="0">
                <a:solidFill>
                  <a:srgbClr val="F47424"/>
                </a:solidFill>
                <a:latin typeface="Montserrat" panose="02000505000000020004" pitchFamily="2" charset="0"/>
                <a:cs typeface="Montserrat"/>
              </a:rPr>
              <a:t>ARCHITECTS</a:t>
            </a:r>
            <a:endParaRPr sz="900" dirty="0">
              <a:latin typeface="Montserrat" panose="02000505000000020004" pitchFamily="2" charset="0"/>
              <a:cs typeface="Montserrat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F5944A1D-7B41-4251-9DDA-57358E4AA7D5}"/>
              </a:ext>
            </a:extLst>
          </p:cNvPr>
          <p:cNvSpPr txBox="1">
            <a:spLocks/>
          </p:cNvSpPr>
          <p:nvPr/>
        </p:nvSpPr>
        <p:spPr>
          <a:xfrm>
            <a:off x="718158" y="1315371"/>
            <a:ext cx="2524383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1" i="0">
                <a:solidFill>
                  <a:srgbClr val="2E3441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marL="12700">
              <a:tabLst>
                <a:tab pos="4744085" algn="l"/>
              </a:tabLst>
            </a:pPr>
            <a:r>
              <a:rPr lang="en-US" sz="1400" kern="0" spc="-5" dirty="0">
                <a:solidFill>
                  <a:schemeClr val="tx1"/>
                </a:solidFill>
                <a:latin typeface="Montserrat" panose="02000505000000020004" pitchFamily="2" charset="0"/>
                <a:cs typeface="Montserrat Medium"/>
              </a:rPr>
              <a:t>Option 1 – All Residential</a:t>
            </a:r>
            <a:endParaRPr lang="en-US" sz="1400" kern="0" dirty="0">
              <a:solidFill>
                <a:schemeClr val="tx1"/>
              </a:solidFill>
              <a:latin typeface="Montserrat" panose="02000505000000020004" pitchFamily="2" charset="0"/>
              <a:cs typeface="Montserrat Medium"/>
            </a:endParaRP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9444C4BF-6497-44CC-BED0-388F61AB6C41}"/>
              </a:ext>
            </a:extLst>
          </p:cNvPr>
          <p:cNvSpPr txBox="1">
            <a:spLocks/>
          </p:cNvSpPr>
          <p:nvPr/>
        </p:nvSpPr>
        <p:spPr>
          <a:xfrm>
            <a:off x="718157" y="4448485"/>
            <a:ext cx="376315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1" i="0">
                <a:solidFill>
                  <a:srgbClr val="2E3441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marL="12700">
              <a:tabLst>
                <a:tab pos="4744085" algn="l"/>
              </a:tabLst>
            </a:pPr>
            <a:r>
              <a:rPr lang="en-US" sz="1400" kern="0" spc="-5" dirty="0">
                <a:solidFill>
                  <a:schemeClr val="tx1"/>
                </a:solidFill>
                <a:latin typeface="Montserrat" panose="02000505000000020004" pitchFamily="2" charset="0"/>
                <a:cs typeface="Montserrat Medium"/>
              </a:rPr>
              <a:t>Option 2 – Residential and Community</a:t>
            </a:r>
            <a:endParaRPr lang="en-US" sz="1400" kern="0" dirty="0">
              <a:solidFill>
                <a:schemeClr val="tx1"/>
              </a:solidFill>
              <a:latin typeface="Montserrat" panose="02000505000000020004" pitchFamily="2" charset="0"/>
              <a:cs typeface="Montserrat Medium"/>
            </a:endParaRPr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74BCD7A6-89CC-44CF-A2E6-23AB7411D2E1}"/>
              </a:ext>
            </a:extLst>
          </p:cNvPr>
          <p:cNvSpPr txBox="1">
            <a:spLocks/>
          </p:cNvSpPr>
          <p:nvPr/>
        </p:nvSpPr>
        <p:spPr>
          <a:xfrm>
            <a:off x="718157" y="4833016"/>
            <a:ext cx="376315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1" i="0">
                <a:solidFill>
                  <a:srgbClr val="2E3441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marL="12700">
              <a:tabLst>
                <a:tab pos="4744085" algn="l"/>
              </a:tabLst>
            </a:pPr>
            <a:r>
              <a:rPr lang="en-US" sz="1200" kern="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  <a:cs typeface="Montserrat Medium"/>
              </a:rPr>
              <a:t>Square Footage Chart</a:t>
            </a:r>
            <a:endParaRPr lang="en-US" sz="1200" kern="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2000505000000020004" pitchFamily="2" charset="0"/>
              <a:cs typeface="Montserrat Medium"/>
            </a:endParaRPr>
          </a:p>
        </p:txBody>
      </p:sp>
      <p:sp>
        <p:nvSpPr>
          <p:cNvPr id="25" name="object 3">
            <a:extLst>
              <a:ext uri="{FF2B5EF4-FFF2-40B4-BE49-F238E27FC236}">
                <a16:creationId xmlns:a16="http://schemas.microsoft.com/office/drawing/2014/main" id="{1E271673-D3DE-46A0-AD5A-EE5B6CED346A}"/>
              </a:ext>
            </a:extLst>
          </p:cNvPr>
          <p:cNvSpPr txBox="1">
            <a:spLocks/>
          </p:cNvSpPr>
          <p:nvPr/>
        </p:nvSpPr>
        <p:spPr>
          <a:xfrm>
            <a:off x="718157" y="1697077"/>
            <a:ext cx="376315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1" i="0">
                <a:solidFill>
                  <a:srgbClr val="2E3441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marL="12700">
              <a:tabLst>
                <a:tab pos="4744085" algn="l"/>
              </a:tabLst>
            </a:pPr>
            <a:r>
              <a:rPr lang="en-US" sz="1200" kern="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  <a:cs typeface="Montserrat Medium"/>
              </a:rPr>
              <a:t>Square Footage Chart</a:t>
            </a:r>
            <a:endParaRPr lang="en-US" sz="1200" kern="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2000505000000020004" pitchFamily="2" charset="0"/>
              <a:cs typeface="Montserrat Medium"/>
            </a:endParaRPr>
          </a:p>
        </p:txBody>
      </p:sp>
      <p:sp>
        <p:nvSpPr>
          <p:cNvPr id="26" name="object 3">
            <a:extLst>
              <a:ext uri="{FF2B5EF4-FFF2-40B4-BE49-F238E27FC236}">
                <a16:creationId xmlns:a16="http://schemas.microsoft.com/office/drawing/2014/main" id="{E76333BA-5F2A-4076-BEC4-B7EC06D7B083}"/>
              </a:ext>
            </a:extLst>
          </p:cNvPr>
          <p:cNvSpPr txBox="1">
            <a:spLocks/>
          </p:cNvSpPr>
          <p:nvPr/>
        </p:nvSpPr>
        <p:spPr>
          <a:xfrm>
            <a:off x="9122349" y="4833746"/>
            <a:ext cx="376315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1" i="0">
                <a:solidFill>
                  <a:srgbClr val="2E3441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marL="12700">
              <a:tabLst>
                <a:tab pos="4744085" algn="l"/>
              </a:tabLst>
            </a:pPr>
            <a:r>
              <a:rPr lang="en-US" sz="1200" kern="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  <a:cs typeface="Montserrat Medium"/>
              </a:rPr>
              <a:t>Unit Summary</a:t>
            </a:r>
            <a:endParaRPr lang="en-US" sz="1200" kern="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2000505000000020004" pitchFamily="2" charset="0"/>
              <a:cs typeface="Montserrat Medium"/>
            </a:endParaRPr>
          </a:p>
        </p:txBody>
      </p:sp>
      <p:sp>
        <p:nvSpPr>
          <p:cNvPr id="28" name="object 3">
            <a:extLst>
              <a:ext uri="{FF2B5EF4-FFF2-40B4-BE49-F238E27FC236}">
                <a16:creationId xmlns:a16="http://schemas.microsoft.com/office/drawing/2014/main" id="{AFD254CE-D582-4CF9-B409-14A3D72ED77A}"/>
              </a:ext>
            </a:extLst>
          </p:cNvPr>
          <p:cNvSpPr txBox="1">
            <a:spLocks/>
          </p:cNvSpPr>
          <p:nvPr/>
        </p:nvSpPr>
        <p:spPr>
          <a:xfrm>
            <a:off x="9122349" y="1695459"/>
            <a:ext cx="376315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1" i="0">
                <a:solidFill>
                  <a:srgbClr val="2E3441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marL="12700">
              <a:tabLst>
                <a:tab pos="4744085" algn="l"/>
              </a:tabLst>
            </a:pPr>
            <a:r>
              <a:rPr lang="en-US" sz="1200" kern="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  <a:cs typeface="Montserrat Medium"/>
              </a:rPr>
              <a:t>Unit Summary</a:t>
            </a:r>
            <a:endParaRPr lang="en-US" sz="1200" kern="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2000505000000020004" pitchFamily="2" charset="0"/>
              <a:cs typeface="Montserrat Medium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D21287-36A1-4F39-847B-5B40F92BAA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3" t="3654" r="5877" b="57624"/>
          <a:stretch/>
        </p:blipFill>
        <p:spPr>
          <a:xfrm>
            <a:off x="702803" y="1940640"/>
            <a:ext cx="12854499" cy="199147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A5EDC43-668D-42E4-BB36-8D062BC4F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5" t="54043" r="5864" b="7955"/>
          <a:stretch/>
        </p:blipFill>
        <p:spPr>
          <a:xfrm>
            <a:off x="710150" y="5084537"/>
            <a:ext cx="12854499" cy="19544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6FA48F7-7E79-4CBA-AA0D-0C936626DC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57" t="96883" r="13288" b="574"/>
          <a:stretch/>
        </p:blipFill>
        <p:spPr>
          <a:xfrm>
            <a:off x="10266961" y="7209528"/>
            <a:ext cx="3290341" cy="1307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EA9DE1D-715C-4B19-AC0C-3CEFDA1DFD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57" t="96883" r="13288" b="574"/>
          <a:stretch/>
        </p:blipFill>
        <p:spPr>
          <a:xfrm>
            <a:off x="10266961" y="4100321"/>
            <a:ext cx="3290341" cy="13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44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9"/>
          <a:stretch/>
        </p:blipFill>
        <p:spPr>
          <a:xfrm>
            <a:off x="955964" y="1309255"/>
            <a:ext cx="12718473" cy="69203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F80805-7854-4924-9CD7-4A3550D423F9}"/>
              </a:ext>
            </a:extLst>
          </p:cNvPr>
          <p:cNvSpPr txBox="1"/>
          <p:nvPr/>
        </p:nvSpPr>
        <p:spPr>
          <a:xfrm>
            <a:off x="9621982" y="3740728"/>
            <a:ext cx="3553691" cy="4447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45" b="1" dirty="0">
                <a:latin typeface="Polaris Bold" panose="02000000000000000000" pitchFamily="2" charset="0"/>
                <a:ea typeface="Polaris Bold" panose="02000000000000000000" pitchFamily="2" charset="0"/>
                <a:cs typeface="Polaris Bold" panose="02000000000000000000" pitchFamily="2" charset="0"/>
              </a:rPr>
              <a:t>3. Build Eastern Portion Podium and Tower / Eastern Garage Occupied / Demo Western Site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B2C649-A964-4CD6-9C91-AC88C5F5D279}"/>
              </a:ext>
            </a:extLst>
          </p:cNvPr>
          <p:cNvSpPr txBox="1"/>
          <p:nvPr/>
        </p:nvSpPr>
        <p:spPr>
          <a:xfrm>
            <a:off x="1392382" y="6866329"/>
            <a:ext cx="3927764" cy="4447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45" b="1" dirty="0">
                <a:latin typeface="Polaris Bold" panose="02000000000000000000" pitchFamily="2" charset="0"/>
                <a:ea typeface="Polaris Bold" panose="02000000000000000000" pitchFamily="2" charset="0"/>
                <a:cs typeface="Polaris Bold" panose="02000000000000000000" pitchFamily="2" charset="0"/>
              </a:rPr>
              <a:t>4. Eastern Portion Tower and Podium Occupied/ Garage Occupied / Build Western Portion of Garage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D988428D-F1C4-4345-9DEF-BA1A0844C883}"/>
              </a:ext>
            </a:extLst>
          </p:cNvPr>
          <p:cNvSpPr txBox="1">
            <a:spLocks/>
          </p:cNvSpPr>
          <p:nvPr/>
        </p:nvSpPr>
        <p:spPr>
          <a:xfrm>
            <a:off x="414867" y="264468"/>
            <a:ext cx="135128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1" i="0">
                <a:solidFill>
                  <a:srgbClr val="2E3441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marL="12700">
              <a:tabLst>
                <a:tab pos="4744085" algn="l"/>
              </a:tabLst>
            </a:pPr>
            <a:r>
              <a:rPr lang="en-US" sz="3500" kern="0" spc="-5" dirty="0">
                <a:solidFill>
                  <a:srgbClr val="3E8EDE"/>
                </a:solidFill>
                <a:latin typeface="Montserrat" panose="02000505000000020004" pitchFamily="2" charset="0"/>
                <a:cs typeface="Montserrat Medium"/>
              </a:rPr>
              <a:t>Project Sequence Diagram</a:t>
            </a:r>
            <a:endParaRPr lang="en-US" sz="1800" kern="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  <a:cs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84696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8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0D819754-FD4E-461F-B889-5EE6AF77A3A7}"/>
              </a:ext>
            </a:extLst>
          </p:cNvPr>
          <p:cNvSpPr txBox="1"/>
          <p:nvPr/>
        </p:nvSpPr>
        <p:spPr>
          <a:xfrm>
            <a:off x="1" y="3200400"/>
            <a:ext cx="14726092" cy="2031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28750" indent="-1416050" algn="ctr">
              <a:tabLst>
                <a:tab pos="4744085" algn="l"/>
              </a:tabLst>
            </a:pPr>
            <a:r>
              <a:rPr lang="en-US" sz="7200" b="1" dirty="0">
                <a:solidFill>
                  <a:srgbClr val="FFFFFF"/>
                </a:solidFill>
                <a:latin typeface="Montserrat" panose="02000505000000020004" pitchFamily="2" charset="0"/>
                <a:cs typeface="Montserrat SemiBold"/>
              </a:rPr>
              <a:t>Discussion</a:t>
            </a:r>
            <a:endParaRPr lang="en-US" sz="4800" dirty="0">
              <a:solidFill>
                <a:schemeClr val="bg1"/>
              </a:solidFill>
              <a:latin typeface="Montserrat" panose="02000505000000020004" pitchFamily="2" charset="0"/>
              <a:cs typeface="Montserrat Medium"/>
            </a:endParaRPr>
          </a:p>
          <a:p>
            <a:pPr marL="12700" algn="ctr">
              <a:lnSpc>
                <a:spcPct val="100000"/>
              </a:lnSpc>
              <a:tabLst>
                <a:tab pos="4744085" algn="l"/>
              </a:tabLst>
            </a:pPr>
            <a:endParaRPr sz="6000" dirty="0">
              <a:latin typeface="Montserrat" panose="02000505000000020004" pitchFamily="2" charset="0"/>
              <a:cs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411291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rrow: Right 15">
            <a:extLst>
              <a:ext uri="{FF2B5EF4-FFF2-40B4-BE49-F238E27FC236}">
                <a16:creationId xmlns:a16="http://schemas.microsoft.com/office/drawing/2014/main" id="{10C8AD8D-0C75-48F6-806A-AC21C0D15AC3}"/>
              </a:ext>
            </a:extLst>
          </p:cNvPr>
          <p:cNvSpPr/>
          <p:nvPr/>
        </p:nvSpPr>
        <p:spPr>
          <a:xfrm>
            <a:off x="11091144" y="3095338"/>
            <a:ext cx="3539256" cy="2257780"/>
          </a:xfrm>
          <a:prstGeom prst="rightArrow">
            <a:avLst>
              <a:gd name="adj1" fmla="val 82669"/>
              <a:gd name="adj2" fmla="val 28884"/>
            </a:avLst>
          </a:prstGeom>
          <a:solidFill>
            <a:srgbClr val="194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475B4F7-F993-44E1-BB46-E577785C6BB5}"/>
              </a:ext>
            </a:extLst>
          </p:cNvPr>
          <p:cNvSpPr/>
          <p:nvPr/>
        </p:nvSpPr>
        <p:spPr>
          <a:xfrm>
            <a:off x="9413142" y="3095338"/>
            <a:ext cx="3434803" cy="2257780"/>
          </a:xfrm>
          <a:prstGeom prst="rightArrow">
            <a:avLst>
              <a:gd name="adj1" fmla="val 82669"/>
              <a:gd name="adj2" fmla="val 28884"/>
            </a:avLst>
          </a:prstGeom>
          <a:solidFill>
            <a:srgbClr val="225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8AFEBD5-E8B9-4F80-B373-0C6F5096E94E}"/>
              </a:ext>
            </a:extLst>
          </p:cNvPr>
          <p:cNvSpPr/>
          <p:nvPr/>
        </p:nvSpPr>
        <p:spPr>
          <a:xfrm>
            <a:off x="7498912" y="3095339"/>
            <a:ext cx="3539256" cy="2257780"/>
          </a:xfrm>
          <a:prstGeom prst="rightArrow">
            <a:avLst>
              <a:gd name="adj1" fmla="val 82669"/>
              <a:gd name="adj2" fmla="val 28884"/>
            </a:avLst>
          </a:prstGeom>
          <a:solidFill>
            <a:srgbClr val="2A6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74E3752-807A-487D-89E6-451C3A7FA4FA}"/>
              </a:ext>
            </a:extLst>
          </p:cNvPr>
          <p:cNvSpPr/>
          <p:nvPr/>
        </p:nvSpPr>
        <p:spPr>
          <a:xfrm>
            <a:off x="5417411" y="3095340"/>
            <a:ext cx="3690805" cy="2257778"/>
          </a:xfrm>
          <a:prstGeom prst="rightArrow">
            <a:avLst>
              <a:gd name="adj1" fmla="val 82669"/>
              <a:gd name="adj2" fmla="val 28884"/>
            </a:avLst>
          </a:prstGeom>
          <a:solidFill>
            <a:srgbClr val="2E7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4512A15-5DB7-4F06-8D57-8779D1022BD4}"/>
              </a:ext>
            </a:extLst>
          </p:cNvPr>
          <p:cNvSpPr/>
          <p:nvPr/>
        </p:nvSpPr>
        <p:spPr>
          <a:xfrm>
            <a:off x="1758907" y="3095341"/>
            <a:ext cx="5405479" cy="2257778"/>
          </a:xfrm>
          <a:prstGeom prst="rightArrow">
            <a:avLst>
              <a:gd name="adj1" fmla="val 82669"/>
              <a:gd name="adj2" fmla="val 28884"/>
            </a:avLst>
          </a:prstGeom>
          <a:solidFill>
            <a:srgbClr val="478FD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4A1F7B6-3F32-429B-8C18-4F601D17F88B}"/>
              </a:ext>
            </a:extLst>
          </p:cNvPr>
          <p:cNvSpPr/>
          <p:nvPr/>
        </p:nvSpPr>
        <p:spPr>
          <a:xfrm>
            <a:off x="2399383" y="3095341"/>
            <a:ext cx="2978197" cy="2257778"/>
          </a:xfrm>
          <a:prstGeom prst="rightArrow">
            <a:avLst>
              <a:gd name="adj1" fmla="val 82669"/>
              <a:gd name="adj2" fmla="val 28884"/>
            </a:avLst>
          </a:prstGeom>
          <a:solidFill>
            <a:srgbClr val="5E9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B744F140-1B9F-4F90-A046-F901D281AB5D}"/>
              </a:ext>
            </a:extLst>
          </p:cNvPr>
          <p:cNvSpPr txBox="1">
            <a:spLocks/>
          </p:cNvSpPr>
          <p:nvPr/>
        </p:nvSpPr>
        <p:spPr>
          <a:xfrm>
            <a:off x="414867" y="264468"/>
            <a:ext cx="13512800" cy="8156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1" i="0">
                <a:solidFill>
                  <a:srgbClr val="2E3441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marL="12700">
              <a:tabLst>
                <a:tab pos="4744085" algn="l"/>
              </a:tabLst>
            </a:pPr>
            <a:r>
              <a:rPr lang="en-US" sz="3500" kern="0" spc="-5" dirty="0">
                <a:solidFill>
                  <a:srgbClr val="3E8EDE"/>
                </a:solidFill>
                <a:latin typeface="Montserrat" panose="02000505000000020004" pitchFamily="2" charset="0"/>
                <a:cs typeface="Montserrat Medium"/>
              </a:rPr>
              <a:t>Overall Process Timeline</a:t>
            </a:r>
            <a:b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Medium"/>
              </a:rPr>
            </a:br>
            <a:endParaRPr lang="en-US" sz="1800" kern="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  <a:cs typeface="Montserrat Medium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84B5421-1100-4AD5-AF85-B3380193715C}"/>
              </a:ext>
            </a:extLst>
          </p:cNvPr>
          <p:cNvSpPr/>
          <p:nvPr/>
        </p:nvSpPr>
        <p:spPr>
          <a:xfrm>
            <a:off x="33866" y="3095340"/>
            <a:ext cx="3464207" cy="2257778"/>
          </a:xfrm>
          <a:prstGeom prst="rightArrow">
            <a:avLst>
              <a:gd name="adj1" fmla="val 82669"/>
              <a:gd name="adj2" fmla="val 28884"/>
            </a:avLst>
          </a:prstGeom>
          <a:solidFill>
            <a:srgbClr val="83B4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0AB6825-1E3E-4E4B-AFA0-97AD3B9FB8A6}"/>
              </a:ext>
            </a:extLst>
          </p:cNvPr>
          <p:cNvSpPr/>
          <p:nvPr/>
        </p:nvSpPr>
        <p:spPr>
          <a:xfrm>
            <a:off x="0" y="3095340"/>
            <a:ext cx="1815353" cy="2257778"/>
          </a:xfrm>
          <a:prstGeom prst="rightArrow">
            <a:avLst>
              <a:gd name="adj1" fmla="val 82669"/>
              <a:gd name="adj2" fmla="val 28884"/>
            </a:avLst>
          </a:prstGeom>
          <a:solidFill>
            <a:srgbClr val="A2C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E4CC8E-6F59-4D84-9FED-03FD39553FBC}"/>
              </a:ext>
            </a:extLst>
          </p:cNvPr>
          <p:cNvSpPr txBox="1"/>
          <p:nvPr/>
        </p:nvSpPr>
        <p:spPr>
          <a:xfrm>
            <a:off x="-329354" y="3689880"/>
            <a:ext cx="22991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tabLst>
                <a:tab pos="4744085" algn="l"/>
              </a:tabLst>
            </a:pPr>
            <a:r>
              <a:rPr lang="en-US" sz="2000" b="1" spc="-5" dirty="0">
                <a:solidFill>
                  <a:schemeClr val="bg1"/>
                </a:solidFill>
                <a:latin typeface="Montserrat" panose="02000505000000020004" pitchFamily="2" charset="0"/>
                <a:cs typeface="Montserrat Medium"/>
              </a:rPr>
              <a:t>1. </a:t>
            </a:r>
          </a:p>
          <a:p>
            <a:pPr marL="12700" algn="ctr">
              <a:tabLst>
                <a:tab pos="4744085" algn="l"/>
              </a:tabLst>
            </a:pPr>
            <a:r>
              <a:rPr lang="en-US" sz="1200" b="1" spc="-5" dirty="0">
                <a:solidFill>
                  <a:schemeClr val="bg1"/>
                </a:solidFill>
                <a:latin typeface="Montserrat" panose="02000505000000020004" pitchFamily="2" charset="0"/>
                <a:cs typeface="Montserrat Medium"/>
              </a:rPr>
              <a:t>Draft RFP with community input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D3A020-7DD8-4863-BA67-2A38DD9BCF18}"/>
              </a:ext>
            </a:extLst>
          </p:cNvPr>
          <p:cNvSpPr txBox="1"/>
          <p:nvPr/>
        </p:nvSpPr>
        <p:spPr>
          <a:xfrm>
            <a:off x="3411670" y="3654841"/>
            <a:ext cx="1785286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tabLst>
                <a:tab pos="4744085" algn="l"/>
              </a:tabLst>
            </a:pPr>
            <a:r>
              <a:rPr lang="en-US" sz="2000" b="1" spc="-5" dirty="0">
                <a:solidFill>
                  <a:schemeClr val="bg1"/>
                </a:solidFill>
                <a:latin typeface="Montserrat" panose="02000505000000020004" pitchFamily="2" charset="0"/>
                <a:cs typeface="Montserrat Medium"/>
              </a:rPr>
              <a:t>3. </a:t>
            </a:r>
          </a:p>
          <a:p>
            <a:pPr marL="12700" algn="ctr">
              <a:tabLst>
                <a:tab pos="4744085" algn="l"/>
              </a:tabLst>
            </a:pPr>
            <a:r>
              <a:rPr lang="en-US" sz="1100" b="1" spc="-5" dirty="0">
                <a:solidFill>
                  <a:schemeClr val="bg1"/>
                </a:solidFill>
                <a:latin typeface="Montserrat" panose="02000505000000020004" pitchFamily="2" charset="0"/>
                <a:cs typeface="Montserrat Medium"/>
              </a:rPr>
              <a:t>Review submissions, make recommendation to award with community input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E8FA16-13EC-4D88-8E9E-FDB87176E31D}"/>
              </a:ext>
            </a:extLst>
          </p:cNvPr>
          <p:cNvSpPr txBox="1"/>
          <p:nvPr/>
        </p:nvSpPr>
        <p:spPr>
          <a:xfrm>
            <a:off x="1350814" y="3689881"/>
            <a:ext cx="2299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tabLst>
                <a:tab pos="4744085" algn="l"/>
              </a:tabLst>
            </a:pPr>
            <a:r>
              <a:rPr lang="en-US" sz="2000" b="1" spc="-5" dirty="0">
                <a:solidFill>
                  <a:schemeClr val="bg1"/>
                </a:solidFill>
                <a:latin typeface="Montserrat" panose="02000505000000020004" pitchFamily="2" charset="0"/>
                <a:cs typeface="Montserrat Medium"/>
              </a:rPr>
              <a:t>2. </a:t>
            </a:r>
          </a:p>
          <a:p>
            <a:pPr marL="12700" algn="ctr">
              <a:tabLst>
                <a:tab pos="4744085" algn="l"/>
              </a:tabLst>
            </a:pPr>
            <a:r>
              <a:rPr lang="en-US" sz="1200" b="1" spc="-5" dirty="0">
                <a:solidFill>
                  <a:schemeClr val="bg1"/>
                </a:solidFill>
                <a:latin typeface="Montserrat" panose="02000505000000020004" pitchFamily="2" charset="0"/>
                <a:cs typeface="Montserrat Medium"/>
              </a:rPr>
              <a:t>Issue RFP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1DCAAF-C6E8-4A29-88FB-5C080E1EBBFD}"/>
              </a:ext>
            </a:extLst>
          </p:cNvPr>
          <p:cNvSpPr txBox="1"/>
          <p:nvPr/>
        </p:nvSpPr>
        <p:spPr>
          <a:xfrm>
            <a:off x="5144414" y="3654841"/>
            <a:ext cx="18352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tabLst>
                <a:tab pos="4744085" algn="l"/>
              </a:tabLst>
            </a:pPr>
            <a:r>
              <a:rPr lang="en-US" sz="2000" b="1" spc="-5" dirty="0">
                <a:solidFill>
                  <a:schemeClr val="bg1"/>
                </a:solidFill>
                <a:latin typeface="Montserrat" panose="02000505000000020004" pitchFamily="2" charset="0"/>
                <a:cs typeface="Montserrat Medium"/>
              </a:rPr>
              <a:t>4. </a:t>
            </a:r>
          </a:p>
          <a:p>
            <a:pPr marL="12700" algn="ctr">
              <a:tabLst>
                <a:tab pos="4744085" algn="l"/>
              </a:tabLst>
            </a:pPr>
            <a:r>
              <a:rPr lang="en-US" sz="1200" b="1" spc="-5" dirty="0">
                <a:solidFill>
                  <a:schemeClr val="bg1"/>
                </a:solidFill>
                <a:latin typeface="Montserrat" panose="02000505000000020004" pitchFamily="2" charset="0"/>
                <a:cs typeface="Montserrat Medium"/>
              </a:rPr>
              <a:t>Designate Developer with community input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887A38-7873-45BC-B81C-731671300B56}"/>
              </a:ext>
            </a:extLst>
          </p:cNvPr>
          <p:cNvSpPr txBox="1"/>
          <p:nvPr/>
        </p:nvSpPr>
        <p:spPr>
          <a:xfrm>
            <a:off x="7062615" y="3654841"/>
            <a:ext cx="199831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tabLst>
                <a:tab pos="4744085" algn="l"/>
              </a:tabLst>
            </a:pPr>
            <a:r>
              <a:rPr lang="en-US" sz="2000" b="1" spc="-5" dirty="0">
                <a:solidFill>
                  <a:schemeClr val="bg1"/>
                </a:solidFill>
                <a:latin typeface="Montserrat" panose="02000505000000020004" pitchFamily="2" charset="0"/>
                <a:cs typeface="Montserrat Medium"/>
              </a:rPr>
              <a:t>5. </a:t>
            </a:r>
          </a:p>
          <a:p>
            <a:pPr marL="12700" algn="ctr">
              <a:tabLst>
                <a:tab pos="4744085" algn="l"/>
              </a:tabLst>
            </a:pPr>
            <a:r>
              <a:rPr lang="en-US" sz="1200" b="1" spc="-5" dirty="0">
                <a:solidFill>
                  <a:schemeClr val="bg1"/>
                </a:solidFill>
                <a:latin typeface="Montserrat" panose="02000505000000020004" pitchFamily="2" charset="0"/>
                <a:cs typeface="Montserrat Medium"/>
              </a:rPr>
              <a:t>Design project / Receive City of Boston zoning + regulatory approvals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311278-825A-485E-91A7-8DD9ED78F3E8}"/>
              </a:ext>
            </a:extLst>
          </p:cNvPr>
          <p:cNvSpPr txBox="1"/>
          <p:nvPr/>
        </p:nvSpPr>
        <p:spPr>
          <a:xfrm>
            <a:off x="8939835" y="3634371"/>
            <a:ext cx="19983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tabLst>
                <a:tab pos="4744085" algn="l"/>
              </a:tabLst>
            </a:pPr>
            <a:r>
              <a:rPr lang="en-US" sz="2000" b="1" spc="-5" dirty="0">
                <a:solidFill>
                  <a:schemeClr val="bg1"/>
                </a:solidFill>
                <a:latin typeface="Montserrat" panose="02000505000000020004" pitchFamily="2" charset="0"/>
                <a:cs typeface="Montserrat Medium"/>
              </a:rPr>
              <a:t>6. </a:t>
            </a:r>
          </a:p>
          <a:p>
            <a:pPr marL="12700" algn="ctr">
              <a:tabLst>
                <a:tab pos="4744085" algn="l"/>
              </a:tabLst>
            </a:pPr>
            <a:r>
              <a:rPr lang="en-US" sz="1200" b="1" spc="-5" dirty="0">
                <a:solidFill>
                  <a:schemeClr val="bg1"/>
                </a:solidFill>
                <a:latin typeface="Montserrat" panose="02000505000000020004" pitchFamily="2" charset="0"/>
                <a:cs typeface="Montserrat Medium"/>
              </a:rPr>
              <a:t>Obtain City/State affordable housing funds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98C343-96B9-4A7A-9882-0F5C4B5A24EA}"/>
              </a:ext>
            </a:extLst>
          </p:cNvPr>
          <p:cNvSpPr txBox="1"/>
          <p:nvPr/>
        </p:nvSpPr>
        <p:spPr>
          <a:xfrm>
            <a:off x="10938151" y="3634371"/>
            <a:ext cx="16506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tabLst>
                <a:tab pos="4744085" algn="l"/>
              </a:tabLst>
            </a:pPr>
            <a:r>
              <a:rPr lang="en-US" sz="2000" b="1" spc="-5" dirty="0">
                <a:solidFill>
                  <a:schemeClr val="bg1"/>
                </a:solidFill>
                <a:latin typeface="Montserrat" panose="02000505000000020004" pitchFamily="2" charset="0"/>
                <a:cs typeface="Montserrat Medium"/>
              </a:rPr>
              <a:t>7. </a:t>
            </a:r>
          </a:p>
          <a:p>
            <a:pPr marL="12700" algn="ctr">
              <a:tabLst>
                <a:tab pos="4744085" algn="l"/>
              </a:tabLst>
            </a:pPr>
            <a:r>
              <a:rPr lang="en-US" sz="1200" b="1" spc="-5" dirty="0">
                <a:solidFill>
                  <a:schemeClr val="bg1"/>
                </a:solidFill>
                <a:latin typeface="Montserrat" panose="02000505000000020004" pitchFamily="2" charset="0"/>
                <a:cs typeface="Montserrat Medium"/>
              </a:rPr>
              <a:t>Move occupants out of 12 Garden Street - 2030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E49965-4ED9-4AD7-B581-5B284346A309}"/>
              </a:ext>
            </a:extLst>
          </p:cNvPr>
          <p:cNvSpPr txBox="1"/>
          <p:nvPr/>
        </p:nvSpPr>
        <p:spPr>
          <a:xfrm>
            <a:off x="12663192" y="3654841"/>
            <a:ext cx="19983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tabLst>
                <a:tab pos="4744085" algn="l"/>
              </a:tabLst>
            </a:pPr>
            <a:r>
              <a:rPr lang="en-US" sz="2000" b="1" spc="-5" dirty="0">
                <a:solidFill>
                  <a:schemeClr val="bg1"/>
                </a:solidFill>
                <a:latin typeface="Montserrat" panose="02000505000000020004" pitchFamily="2" charset="0"/>
                <a:cs typeface="Montserrat Medium"/>
              </a:rPr>
              <a:t>8. </a:t>
            </a:r>
          </a:p>
          <a:p>
            <a:pPr marL="12700" algn="ctr">
              <a:tabLst>
                <a:tab pos="4744085" algn="l"/>
              </a:tabLst>
            </a:pPr>
            <a:r>
              <a:rPr lang="en-US" sz="1200" b="1" spc="-5" dirty="0">
                <a:solidFill>
                  <a:schemeClr val="bg1"/>
                </a:solidFill>
                <a:latin typeface="Montserrat" panose="02000505000000020004" pitchFamily="2" charset="0"/>
                <a:cs typeface="Montserrat Medium"/>
              </a:rPr>
              <a:t>Transfer property / commence construction</a:t>
            </a:r>
          </a:p>
        </p:txBody>
      </p:sp>
    </p:spTree>
    <p:extLst>
      <p:ext uri="{BB962C8B-B14F-4D97-AF65-F5344CB8AC3E}">
        <p14:creationId xmlns:p14="http://schemas.microsoft.com/office/powerpoint/2010/main" val="3528112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8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0D819754-FD4E-461F-B889-5EE6AF77A3A7}"/>
              </a:ext>
            </a:extLst>
          </p:cNvPr>
          <p:cNvSpPr txBox="1"/>
          <p:nvPr/>
        </p:nvSpPr>
        <p:spPr>
          <a:xfrm>
            <a:off x="2647950" y="3657600"/>
            <a:ext cx="9334500" cy="2215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69900" algn="l"/>
              </a:tabLst>
            </a:pPr>
            <a:r>
              <a:rPr lang="en-US" sz="7200" b="1" spc="-5" dirty="0">
                <a:solidFill>
                  <a:schemeClr val="bg1"/>
                </a:solidFill>
                <a:latin typeface="Montserrat" panose="02000505000000020004" pitchFamily="2" charset="0"/>
                <a:cs typeface="Montserrat SemiBold"/>
              </a:rPr>
              <a:t>Existing Conditions</a:t>
            </a:r>
            <a:endParaRPr lang="en-US" sz="7200" b="1" dirty="0">
              <a:latin typeface="Montserrat" panose="02000505000000020004" pitchFamily="2" charset="0"/>
              <a:cs typeface="Montserrat SemiBold"/>
            </a:endParaRPr>
          </a:p>
          <a:p>
            <a:pPr marL="469900" indent="-457200" algn="ctr">
              <a:lnSpc>
                <a:spcPct val="100000"/>
              </a:lnSpc>
              <a:buAutoNum type="arabicPeriod" startAt="2"/>
              <a:tabLst>
                <a:tab pos="469900" algn="l"/>
              </a:tabLst>
            </a:pPr>
            <a:endParaRPr lang="en-US" sz="7200" b="1" spc="-15" dirty="0">
              <a:solidFill>
                <a:srgbClr val="FFFFFF"/>
              </a:solidFill>
              <a:latin typeface="Montserrat" panose="02000505000000020004" pitchFamily="2" charset="0"/>
              <a:cs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655648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1548193" y="7772400"/>
            <a:ext cx="252349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spc="75" dirty="0">
                <a:solidFill>
                  <a:srgbClr val="F47424"/>
                </a:solidFill>
                <a:latin typeface="Montserrat" panose="02000505000000020004" pitchFamily="2" charset="0"/>
                <a:cs typeface="Montserrat ExtraBold"/>
              </a:rPr>
              <a:t>FINEGOLD ALEXANDER</a:t>
            </a:r>
            <a:r>
              <a:rPr sz="900" b="1" spc="210" dirty="0">
                <a:solidFill>
                  <a:srgbClr val="F47424"/>
                </a:solidFill>
                <a:latin typeface="Montserrat" panose="02000505000000020004" pitchFamily="2" charset="0"/>
                <a:cs typeface="Montserrat ExtraBold"/>
              </a:rPr>
              <a:t> </a:t>
            </a:r>
            <a:r>
              <a:rPr sz="900" spc="75" dirty="0">
                <a:solidFill>
                  <a:srgbClr val="F47424"/>
                </a:solidFill>
                <a:latin typeface="Montserrat" panose="02000505000000020004" pitchFamily="2" charset="0"/>
                <a:cs typeface="Montserrat"/>
              </a:rPr>
              <a:t>ARCHITECTS</a:t>
            </a:r>
            <a:endParaRPr sz="900" dirty="0">
              <a:latin typeface="Montserrat" panose="02000505000000020004" pitchFamily="2" charset="0"/>
              <a:cs typeface="Montserrat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3E79896F-25B8-4F21-B028-93FDC30DB0E0}"/>
              </a:ext>
            </a:extLst>
          </p:cNvPr>
          <p:cNvSpPr txBox="1">
            <a:spLocks/>
          </p:cNvSpPr>
          <p:nvPr/>
        </p:nvSpPr>
        <p:spPr>
          <a:xfrm>
            <a:off x="381000" y="309623"/>
            <a:ext cx="13512800" cy="8156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1" i="0">
                <a:solidFill>
                  <a:srgbClr val="2E3441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marL="12700">
              <a:tabLst>
                <a:tab pos="4744085" algn="l"/>
              </a:tabLst>
            </a:pPr>
            <a:r>
              <a:rPr lang="en-US" sz="3500" kern="0" spc="-5" dirty="0">
                <a:solidFill>
                  <a:srgbClr val="3E8EDE"/>
                </a:solidFill>
                <a:latin typeface="Montserrat" panose="02000505000000020004" pitchFamily="2" charset="0"/>
                <a:cs typeface="Montserrat Medium"/>
              </a:rPr>
              <a:t>Existing Conditions</a:t>
            </a:r>
            <a:b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Medium"/>
              </a:rPr>
            </a:br>
            <a:r>
              <a:rPr lang="en-US" sz="1800" b="0" kern="0" spc="85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Medium"/>
              </a:rPr>
              <a:t>Interior</a:t>
            </a:r>
            <a:endParaRPr lang="en-US" sz="1800" kern="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  <a:cs typeface="Montserrat 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AD8982-54DC-4EAA-A28C-AD8090001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38200" y="2057400"/>
            <a:ext cx="6324600" cy="4743450"/>
          </a:xfrm>
          <a:prstGeom prst="rect">
            <a:avLst/>
          </a:prstGeom>
        </p:spPr>
      </p:pic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C3D03C37-1A52-4BB1-9E6C-E8CEAE0CCB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15200" y="2057397"/>
            <a:ext cx="6324600" cy="4743451"/>
          </a:xfrm>
          <a:prstGeom prst="rect">
            <a:avLst/>
          </a:prstGeom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EFA386CC-DB8F-45BB-8B40-1357DEC975F9}"/>
              </a:ext>
            </a:extLst>
          </p:cNvPr>
          <p:cNvSpPr txBox="1"/>
          <p:nvPr/>
        </p:nvSpPr>
        <p:spPr>
          <a:xfrm>
            <a:off x="2679699" y="6978175"/>
            <a:ext cx="264159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200" b="1" dirty="0">
                <a:solidFill>
                  <a:srgbClr val="292829"/>
                </a:solidFill>
                <a:latin typeface="Montserrat" panose="02000505000000020004" pitchFamily="2" charset="0"/>
                <a:cs typeface="Montserrat SemiBold"/>
              </a:rPr>
              <a:t>Ground Floor</a:t>
            </a:r>
            <a:endParaRPr sz="1200" dirty="0">
              <a:latin typeface="Montserrat" panose="02000505000000020004" pitchFamily="2" charset="0"/>
              <a:cs typeface="Montserrat SemiBold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F1745DB3-A8BC-417A-8CB8-D1F1C53D0DFD}"/>
              </a:ext>
            </a:extLst>
          </p:cNvPr>
          <p:cNvSpPr txBox="1"/>
          <p:nvPr/>
        </p:nvSpPr>
        <p:spPr>
          <a:xfrm>
            <a:off x="9156700" y="6978175"/>
            <a:ext cx="264159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200" b="1" dirty="0">
                <a:solidFill>
                  <a:srgbClr val="292829"/>
                </a:solidFill>
                <a:latin typeface="Montserrat" panose="02000505000000020004" pitchFamily="2" charset="0"/>
                <a:cs typeface="Montserrat SemiBold"/>
              </a:rPr>
              <a:t>Floor 3</a:t>
            </a:r>
            <a:endParaRPr sz="1200" dirty="0">
              <a:latin typeface="Montserrat" panose="02000505000000020004" pitchFamily="2" charset="0"/>
              <a:cs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91993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1548193" y="7772400"/>
            <a:ext cx="252349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spc="75" dirty="0">
                <a:solidFill>
                  <a:srgbClr val="F47424"/>
                </a:solidFill>
                <a:latin typeface="Montserrat" panose="02000505000000020004" pitchFamily="2" charset="0"/>
                <a:cs typeface="Montserrat ExtraBold"/>
              </a:rPr>
              <a:t>FINEGOLD ALEXANDER</a:t>
            </a:r>
            <a:r>
              <a:rPr sz="900" b="1" spc="210" dirty="0">
                <a:solidFill>
                  <a:srgbClr val="F47424"/>
                </a:solidFill>
                <a:latin typeface="Montserrat" panose="02000505000000020004" pitchFamily="2" charset="0"/>
                <a:cs typeface="Montserrat ExtraBold"/>
              </a:rPr>
              <a:t> </a:t>
            </a:r>
            <a:r>
              <a:rPr sz="900" spc="75" dirty="0">
                <a:solidFill>
                  <a:srgbClr val="F47424"/>
                </a:solidFill>
                <a:latin typeface="Montserrat" panose="02000505000000020004" pitchFamily="2" charset="0"/>
                <a:cs typeface="Montserrat"/>
              </a:rPr>
              <a:t>ARCHITECTS</a:t>
            </a:r>
            <a:endParaRPr sz="900" dirty="0">
              <a:latin typeface="Montserrat" panose="02000505000000020004" pitchFamily="2" charset="0"/>
              <a:cs typeface="Montserrat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3E79896F-25B8-4F21-B028-93FDC30DB0E0}"/>
              </a:ext>
            </a:extLst>
          </p:cNvPr>
          <p:cNvSpPr txBox="1">
            <a:spLocks/>
          </p:cNvSpPr>
          <p:nvPr/>
        </p:nvSpPr>
        <p:spPr>
          <a:xfrm>
            <a:off x="381000" y="309623"/>
            <a:ext cx="13512800" cy="8156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1" i="0">
                <a:solidFill>
                  <a:srgbClr val="2E3441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marL="12700">
              <a:tabLst>
                <a:tab pos="4744085" algn="l"/>
              </a:tabLst>
            </a:pPr>
            <a:r>
              <a:rPr lang="en-US" sz="3500" kern="0" spc="-5" dirty="0">
                <a:solidFill>
                  <a:srgbClr val="3E8EDE"/>
                </a:solidFill>
                <a:latin typeface="Montserrat" panose="02000505000000020004" pitchFamily="2" charset="0"/>
                <a:cs typeface="Montserrat Medium"/>
              </a:rPr>
              <a:t>Existing Conditions</a:t>
            </a:r>
            <a:b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Medium"/>
              </a:rPr>
            </a:br>
            <a:r>
              <a:rPr lang="en-US" sz="1800" b="0" kern="0" spc="85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Medium"/>
              </a:rPr>
              <a:t>Exterior</a:t>
            </a:r>
            <a:endParaRPr lang="en-US" sz="1800" kern="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  <a:cs typeface="Montserrat Medium"/>
            </a:endParaRPr>
          </a:p>
        </p:txBody>
      </p:sp>
      <p:pic>
        <p:nvPicPr>
          <p:cNvPr id="4" name="Picture 3" descr="A car parked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AD9F08E8-4BA0-4ED5-804D-70F94D123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01800" y="1745776"/>
            <a:ext cx="6934200" cy="520065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C0EEC73-922C-4828-A392-99100F986B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8825" y="2395858"/>
            <a:ext cx="5200651" cy="3900488"/>
          </a:xfrm>
          <a:prstGeom prst="rect">
            <a:avLst/>
          </a:prstGeom>
        </p:spPr>
      </p:pic>
      <p:sp>
        <p:nvSpPr>
          <p:cNvPr id="10" name="object 5">
            <a:extLst>
              <a:ext uri="{FF2B5EF4-FFF2-40B4-BE49-F238E27FC236}">
                <a16:creationId xmlns:a16="http://schemas.microsoft.com/office/drawing/2014/main" id="{2DC34FFD-91AA-4A62-A8AA-C92888CD0D29}"/>
              </a:ext>
            </a:extLst>
          </p:cNvPr>
          <p:cNvSpPr txBox="1"/>
          <p:nvPr/>
        </p:nvSpPr>
        <p:spPr>
          <a:xfrm>
            <a:off x="3848099" y="6978176"/>
            <a:ext cx="264159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200" b="1" dirty="0">
                <a:solidFill>
                  <a:srgbClr val="292829"/>
                </a:solidFill>
                <a:latin typeface="Montserrat" panose="02000505000000020004" pitchFamily="2" charset="0"/>
                <a:cs typeface="Montserrat SemiBold"/>
              </a:rPr>
              <a:t>View from Garden Street</a:t>
            </a:r>
            <a:endParaRPr sz="1200" dirty="0">
              <a:latin typeface="Montserrat" panose="02000505000000020004" pitchFamily="2" charset="0"/>
              <a:cs typeface="Montserrat SemiBold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E6537D41-05AA-4184-BDB4-11CABEA3E31E}"/>
              </a:ext>
            </a:extLst>
          </p:cNvPr>
          <p:cNvSpPr txBox="1"/>
          <p:nvPr/>
        </p:nvSpPr>
        <p:spPr>
          <a:xfrm>
            <a:off x="9398350" y="6978176"/>
            <a:ext cx="264159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200" b="1" dirty="0">
                <a:solidFill>
                  <a:srgbClr val="292829"/>
                </a:solidFill>
                <a:latin typeface="Montserrat" panose="02000505000000020004" pitchFamily="2" charset="0"/>
                <a:cs typeface="Montserrat SemiBold"/>
              </a:rPr>
              <a:t>View from Irving Street</a:t>
            </a:r>
            <a:endParaRPr sz="1200" dirty="0">
              <a:latin typeface="Montserrat" panose="02000505000000020004" pitchFamily="2" charset="0"/>
              <a:cs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679007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8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0D819754-FD4E-461F-B889-5EE6AF77A3A7}"/>
              </a:ext>
            </a:extLst>
          </p:cNvPr>
          <p:cNvSpPr txBox="1"/>
          <p:nvPr/>
        </p:nvSpPr>
        <p:spPr>
          <a:xfrm>
            <a:off x="1600200" y="3200400"/>
            <a:ext cx="11356976" cy="2769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28750" indent="-1416050" algn="ctr">
              <a:tabLst>
                <a:tab pos="4744085" algn="l"/>
              </a:tabLst>
            </a:pPr>
            <a:r>
              <a:rPr lang="en-US" sz="7200" b="1" dirty="0">
                <a:solidFill>
                  <a:srgbClr val="FFFFFF"/>
                </a:solidFill>
                <a:latin typeface="Montserrat" panose="02000505000000020004" pitchFamily="2" charset="0"/>
                <a:cs typeface="Montserrat SemiBold"/>
              </a:rPr>
              <a:t>OPTION 1:</a:t>
            </a:r>
            <a:r>
              <a:rPr sz="7200" b="1" spc="-15" dirty="0">
                <a:solidFill>
                  <a:srgbClr val="FFFFFF"/>
                </a:solidFill>
                <a:latin typeface="Montserrat" panose="02000505000000020004" pitchFamily="2" charset="0"/>
                <a:cs typeface="Montserrat SemiBold"/>
              </a:rPr>
              <a:t> </a:t>
            </a:r>
            <a:endParaRPr lang="en-US" sz="7200" b="1" spc="-15" dirty="0">
              <a:solidFill>
                <a:srgbClr val="FFFFFF"/>
              </a:solidFill>
              <a:latin typeface="Montserrat" panose="02000505000000020004" pitchFamily="2" charset="0"/>
              <a:cs typeface="Montserrat SemiBold"/>
            </a:endParaRPr>
          </a:p>
          <a:p>
            <a:pPr marL="1428750" indent="-1416050" algn="ctr">
              <a:tabLst>
                <a:tab pos="4744085" algn="l"/>
              </a:tabLst>
            </a:pPr>
            <a:r>
              <a:rPr lang="en-US" sz="4800" spc="-5" dirty="0">
                <a:solidFill>
                  <a:schemeClr val="bg1"/>
                </a:solidFill>
                <a:latin typeface="Montserrat" panose="02000505000000020004" pitchFamily="2" charset="0"/>
                <a:cs typeface="Montserrat Medium"/>
              </a:rPr>
              <a:t>All Residential</a:t>
            </a:r>
            <a:endParaRPr lang="en-US" sz="4800" dirty="0">
              <a:solidFill>
                <a:schemeClr val="bg1"/>
              </a:solidFill>
              <a:latin typeface="Montserrat" panose="02000505000000020004" pitchFamily="2" charset="0"/>
              <a:cs typeface="Montserrat Medium"/>
            </a:endParaRPr>
          </a:p>
          <a:p>
            <a:pPr marL="12700" algn="ctr">
              <a:lnSpc>
                <a:spcPct val="100000"/>
              </a:lnSpc>
              <a:tabLst>
                <a:tab pos="4744085" algn="l"/>
              </a:tabLst>
            </a:pPr>
            <a:endParaRPr sz="6000" dirty="0">
              <a:latin typeface="Montserrat" panose="02000505000000020004" pitchFamily="2" charset="0"/>
              <a:cs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724626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1548193" y="7772400"/>
            <a:ext cx="252349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spc="75" dirty="0">
                <a:solidFill>
                  <a:srgbClr val="F47424"/>
                </a:solidFill>
                <a:latin typeface="Montserrat" panose="02000505000000020004" pitchFamily="2" charset="0"/>
                <a:cs typeface="Montserrat ExtraBold"/>
              </a:rPr>
              <a:t>FINEGOLD ALEXANDER</a:t>
            </a:r>
            <a:r>
              <a:rPr sz="900" b="1" spc="210" dirty="0">
                <a:solidFill>
                  <a:srgbClr val="F47424"/>
                </a:solidFill>
                <a:latin typeface="Montserrat" panose="02000505000000020004" pitchFamily="2" charset="0"/>
                <a:cs typeface="Montserrat ExtraBold"/>
              </a:rPr>
              <a:t> </a:t>
            </a:r>
            <a:r>
              <a:rPr sz="900" spc="75" dirty="0">
                <a:solidFill>
                  <a:srgbClr val="F47424"/>
                </a:solidFill>
                <a:latin typeface="Montserrat" panose="02000505000000020004" pitchFamily="2" charset="0"/>
                <a:cs typeface="Montserrat"/>
              </a:rPr>
              <a:t>ARCHITECTS</a:t>
            </a:r>
            <a:endParaRPr sz="900" dirty="0">
              <a:latin typeface="Montserrat" panose="02000505000000020004" pitchFamily="2" charset="0"/>
              <a:cs typeface="Montserrat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3E79896F-25B8-4F21-B028-93FDC30DB0E0}"/>
              </a:ext>
            </a:extLst>
          </p:cNvPr>
          <p:cNvSpPr txBox="1">
            <a:spLocks/>
          </p:cNvSpPr>
          <p:nvPr/>
        </p:nvSpPr>
        <p:spPr>
          <a:xfrm>
            <a:off x="381000" y="309623"/>
            <a:ext cx="13512800" cy="8156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1" i="0">
                <a:solidFill>
                  <a:srgbClr val="2E3441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marL="12700">
              <a:tabLst>
                <a:tab pos="4744085" algn="l"/>
              </a:tabLst>
            </a:pPr>
            <a:r>
              <a:rPr lang="en-US" sz="3500" kern="0" spc="-5" dirty="0">
                <a:solidFill>
                  <a:srgbClr val="3E8EDE"/>
                </a:solidFill>
                <a:latin typeface="Montserrat" panose="02000505000000020004" pitchFamily="2" charset="0"/>
                <a:cs typeface="Montserrat Medium"/>
              </a:rPr>
              <a:t>Option 1</a:t>
            </a:r>
            <a:b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Medium"/>
              </a:rPr>
            </a:br>
            <a:r>
              <a:rPr lang="en-US" sz="1800" b="0" kern="0" spc="85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Medium"/>
              </a:rPr>
              <a:t>Section</a:t>
            </a:r>
            <a:endParaRPr lang="en-US" sz="1800" kern="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  <a:cs typeface="Montserrat Medium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7CB734-650A-47E1-AA89-A03F7EB0D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2" b="25992"/>
          <a:stretch/>
        </p:blipFill>
        <p:spPr>
          <a:xfrm>
            <a:off x="1676400" y="1905000"/>
            <a:ext cx="11992709" cy="444972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48E9C6-CB79-439D-AF05-7CEFAA5D7E00}"/>
              </a:ext>
            </a:extLst>
          </p:cNvPr>
          <p:cNvCxnSpPr>
            <a:cxnSpLocks/>
          </p:cNvCxnSpPr>
          <p:nvPr/>
        </p:nvCxnSpPr>
        <p:spPr>
          <a:xfrm>
            <a:off x="425568" y="7389628"/>
            <a:ext cx="1892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 descr="Diagram, engineering drawing&#10;&#10;Description automatically generated">
            <a:extLst>
              <a:ext uri="{FF2B5EF4-FFF2-40B4-BE49-F238E27FC236}">
                <a16:creationId xmlns:a16="http://schemas.microsoft.com/office/drawing/2014/main" id="{A6E2FE26-A7AE-4619-8C7E-5F6EDC23C5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7" t="11490" r="35880" b="5095"/>
          <a:stretch/>
        </p:blipFill>
        <p:spPr>
          <a:xfrm>
            <a:off x="828480" y="5953124"/>
            <a:ext cx="1181074" cy="214374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CC889C6-50C9-4141-8EAD-DE3EAFD1A2F8}"/>
              </a:ext>
            </a:extLst>
          </p:cNvPr>
          <p:cNvCxnSpPr>
            <a:cxnSpLocks/>
          </p:cNvCxnSpPr>
          <p:nvPr/>
        </p:nvCxnSpPr>
        <p:spPr>
          <a:xfrm>
            <a:off x="425568" y="7267206"/>
            <a:ext cx="0" cy="12242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D51A1A5-49C1-417A-BFD8-62B0C8889C3C}"/>
              </a:ext>
            </a:extLst>
          </p:cNvPr>
          <p:cNvCxnSpPr>
            <a:cxnSpLocks/>
          </p:cNvCxnSpPr>
          <p:nvPr/>
        </p:nvCxnSpPr>
        <p:spPr>
          <a:xfrm>
            <a:off x="2070218" y="7389628"/>
            <a:ext cx="1892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510ED5-0497-4D33-8B63-6E9E5872A7CC}"/>
              </a:ext>
            </a:extLst>
          </p:cNvPr>
          <p:cNvCxnSpPr>
            <a:cxnSpLocks/>
          </p:cNvCxnSpPr>
          <p:nvPr/>
        </p:nvCxnSpPr>
        <p:spPr>
          <a:xfrm>
            <a:off x="2260718" y="7267206"/>
            <a:ext cx="0" cy="12242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247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1548193" y="7772400"/>
            <a:ext cx="252349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spc="75" dirty="0">
                <a:solidFill>
                  <a:srgbClr val="F47424"/>
                </a:solidFill>
                <a:latin typeface="Montserrat" panose="02000505000000020004" pitchFamily="2" charset="0"/>
                <a:cs typeface="Montserrat ExtraBold"/>
              </a:rPr>
              <a:t>FINEGOLD ALEXANDER</a:t>
            </a:r>
            <a:r>
              <a:rPr sz="900" b="1" spc="210" dirty="0">
                <a:solidFill>
                  <a:srgbClr val="F47424"/>
                </a:solidFill>
                <a:latin typeface="Montserrat" panose="02000505000000020004" pitchFamily="2" charset="0"/>
                <a:cs typeface="Montserrat ExtraBold"/>
              </a:rPr>
              <a:t> </a:t>
            </a:r>
            <a:r>
              <a:rPr sz="900" spc="75" dirty="0">
                <a:solidFill>
                  <a:srgbClr val="F47424"/>
                </a:solidFill>
                <a:latin typeface="Montserrat" panose="02000505000000020004" pitchFamily="2" charset="0"/>
                <a:cs typeface="Montserrat"/>
              </a:rPr>
              <a:t>ARCHITECTS</a:t>
            </a:r>
            <a:endParaRPr sz="900" dirty="0">
              <a:latin typeface="Montserrat" panose="02000505000000020004" pitchFamily="2" charset="0"/>
              <a:cs typeface="Montserrat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3E79896F-25B8-4F21-B028-93FDC30DB0E0}"/>
              </a:ext>
            </a:extLst>
          </p:cNvPr>
          <p:cNvSpPr txBox="1">
            <a:spLocks/>
          </p:cNvSpPr>
          <p:nvPr/>
        </p:nvSpPr>
        <p:spPr>
          <a:xfrm>
            <a:off x="381000" y="309623"/>
            <a:ext cx="13512800" cy="8156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1" i="0">
                <a:solidFill>
                  <a:srgbClr val="2E3441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marL="12700">
              <a:tabLst>
                <a:tab pos="4744085" algn="l"/>
              </a:tabLst>
            </a:pPr>
            <a:r>
              <a:rPr lang="en-US" sz="3500" kern="0" spc="-5" dirty="0">
                <a:solidFill>
                  <a:srgbClr val="3E8EDE"/>
                </a:solidFill>
                <a:latin typeface="Montserrat" panose="02000505000000020004" pitchFamily="2" charset="0"/>
                <a:cs typeface="Montserrat Medium"/>
              </a:rPr>
              <a:t>Option 1</a:t>
            </a:r>
            <a:b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Medium"/>
              </a:rPr>
            </a:br>
            <a:r>
              <a:rPr lang="en-US" sz="1800" b="0" kern="0" spc="85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0"/>
                <a:cs typeface="Montserrat Medium"/>
              </a:rPr>
              <a:t>Plans</a:t>
            </a:r>
            <a:endParaRPr lang="en-US" sz="1800" kern="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0"/>
              <a:cs typeface="Montserrat 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7C080F-09EF-4C24-8830-6D177A6763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t="11232" r="29757" b="11304"/>
          <a:stretch/>
        </p:blipFill>
        <p:spPr>
          <a:xfrm>
            <a:off x="1139558" y="1293399"/>
            <a:ext cx="4775200" cy="6075039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id="{1D8E5C82-8625-4B6D-99A4-5B9BD155C836}"/>
              </a:ext>
            </a:extLst>
          </p:cNvPr>
          <p:cNvSpPr txBox="1"/>
          <p:nvPr/>
        </p:nvSpPr>
        <p:spPr>
          <a:xfrm>
            <a:off x="2110669" y="7536606"/>
            <a:ext cx="264159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200" b="1" dirty="0">
                <a:solidFill>
                  <a:srgbClr val="292829"/>
                </a:solidFill>
                <a:latin typeface="Montserrat" panose="02000505000000020004" pitchFamily="2" charset="0"/>
                <a:cs typeface="Montserrat SemiBold"/>
              </a:rPr>
              <a:t>Basement</a:t>
            </a:r>
            <a:endParaRPr sz="1200" dirty="0">
              <a:latin typeface="Montserrat" panose="02000505000000020004" pitchFamily="2" charset="0"/>
              <a:cs typeface="Montserrat SemiBold"/>
            </a:endParaRPr>
          </a:p>
        </p:txBody>
      </p:sp>
      <p:pic>
        <p:nvPicPr>
          <p:cNvPr id="37" name="Picture 36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F701AD3E-867E-451D-A563-B457A0EB9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246" y="2241677"/>
            <a:ext cx="6269664" cy="4181817"/>
          </a:xfrm>
          <a:prstGeom prst="rect">
            <a:avLst/>
          </a:prstGeom>
        </p:spPr>
      </p:pic>
      <p:sp>
        <p:nvSpPr>
          <p:cNvPr id="38" name="object 5">
            <a:extLst>
              <a:ext uri="{FF2B5EF4-FFF2-40B4-BE49-F238E27FC236}">
                <a16:creationId xmlns:a16="http://schemas.microsoft.com/office/drawing/2014/main" id="{F06773EE-8899-4E14-8AC1-11FA754F0E07}"/>
              </a:ext>
            </a:extLst>
          </p:cNvPr>
          <p:cNvSpPr txBox="1"/>
          <p:nvPr/>
        </p:nvSpPr>
        <p:spPr>
          <a:xfrm>
            <a:off x="9012278" y="6534611"/>
            <a:ext cx="264159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200" b="1" dirty="0">
                <a:solidFill>
                  <a:srgbClr val="292829"/>
                </a:solidFill>
                <a:latin typeface="Montserrat" panose="02000505000000020004" pitchFamily="2" charset="0"/>
                <a:cs typeface="Montserrat SemiBold"/>
              </a:rPr>
              <a:t>Beacon House Common Space</a:t>
            </a:r>
            <a:endParaRPr sz="1200" dirty="0">
              <a:latin typeface="Montserrat" panose="02000505000000020004" pitchFamily="2" charset="0"/>
              <a:cs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8616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10480</TotalTime>
  <Words>335</Words>
  <Application>Microsoft Office PowerPoint</Application>
  <PresentationFormat>Custom</PresentationFormat>
  <Paragraphs>100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Montserrat</vt:lpstr>
      <vt:lpstr>Polaris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Title Here</dc:title>
  <dc:creator>mmccarthy</dc:creator>
  <cp:lastModifiedBy>Haney, Nicholas B.</cp:lastModifiedBy>
  <cp:revision>380</cp:revision>
  <cp:lastPrinted>2021-03-11T19:35:33Z</cp:lastPrinted>
  <dcterms:created xsi:type="dcterms:W3CDTF">2020-11-19T09:12:33Z</dcterms:created>
  <dcterms:modified xsi:type="dcterms:W3CDTF">2021-10-28T18:31:02Z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2020-11-19T00:00:00Z</vt:filetime>
  </property>
  <property fmtid="{D5CDD505-2E9C-101B-9397-08002B2CF9AE}" pid="3" name="Creator">
    <vt:lpwstr>Adobe InDesign 15.0 (Windows)</vt:lpwstr>
  </property>
  <property fmtid="{D5CDD505-2E9C-101B-9397-08002B2CF9AE}" pid="4" name="LastSaved">
    <vt:filetime>2020-11-19T00:00:00Z</vt:filetime>
  </property>
</Properties>
</file>